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38"/>
  </p:notesMasterIdLst>
  <p:sldIdLst>
    <p:sldId id="406" r:id="rId2"/>
    <p:sldId id="566" r:id="rId3"/>
    <p:sldId id="380" r:id="rId4"/>
    <p:sldId id="602" r:id="rId5"/>
    <p:sldId id="603" r:id="rId6"/>
    <p:sldId id="568" r:id="rId7"/>
    <p:sldId id="570" r:id="rId8"/>
    <p:sldId id="571" r:id="rId9"/>
    <p:sldId id="573" r:id="rId10"/>
    <p:sldId id="579" r:id="rId11"/>
    <p:sldId id="578" r:id="rId12"/>
    <p:sldId id="577" r:id="rId13"/>
    <p:sldId id="601" r:id="rId14"/>
    <p:sldId id="574" r:id="rId15"/>
    <p:sldId id="575" r:id="rId16"/>
    <p:sldId id="576" r:id="rId17"/>
    <p:sldId id="572" r:id="rId18"/>
    <p:sldId id="509" r:id="rId19"/>
    <p:sldId id="584" r:id="rId20"/>
    <p:sldId id="581" r:id="rId21"/>
    <p:sldId id="580" r:id="rId22"/>
    <p:sldId id="600" r:id="rId23"/>
    <p:sldId id="594" r:id="rId24"/>
    <p:sldId id="595" r:id="rId25"/>
    <p:sldId id="596" r:id="rId26"/>
    <p:sldId id="597" r:id="rId27"/>
    <p:sldId id="598" r:id="rId28"/>
    <p:sldId id="593" r:id="rId29"/>
    <p:sldId id="587" r:id="rId30"/>
    <p:sldId id="588" r:id="rId31"/>
    <p:sldId id="589" r:id="rId32"/>
    <p:sldId id="590" r:id="rId33"/>
    <p:sldId id="591" r:id="rId34"/>
    <p:sldId id="592" r:id="rId35"/>
    <p:sldId id="586" r:id="rId36"/>
    <p:sldId id="583" r:id="rId37"/>
  </p:sldIdLst>
  <p:sldSz cx="9144000" cy="6858000" type="screen4x3"/>
  <p:notesSz cx="7086600" cy="102108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791F9"/>
    <a:srgbClr val="5F5F5F"/>
    <a:srgbClr val="777777"/>
    <a:srgbClr val="969696"/>
    <a:srgbClr val="B70BB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49" autoAdjust="0"/>
    <p:restoredTop sz="94660"/>
  </p:normalViewPr>
  <p:slideViewPr>
    <p:cSldViewPr>
      <p:cViewPr>
        <p:scale>
          <a:sx n="70" d="100"/>
          <a:sy n="70" d="100"/>
        </p:scale>
        <p:origin x="-1002" y="-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1071" cy="509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830" tIns="49415" rIns="98830" bIns="49415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3945" y="0"/>
            <a:ext cx="3071071" cy="509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830" tIns="49415" rIns="98830" bIns="49415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63C7384C-6F96-48EC-B72E-C8D218BAE0F0}" type="datetimeFigureOut">
              <a:rPr lang="it-IT"/>
              <a:pPr>
                <a:defRPr/>
              </a:pPr>
              <a:t>25/03/2014</a:t>
            </a:fld>
            <a:endParaRPr lang="it-IT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6763"/>
            <a:ext cx="5102225" cy="3827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8344" y="4849615"/>
            <a:ext cx="5669914" cy="4594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830" tIns="49415" rIns="98830" bIns="494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699230"/>
            <a:ext cx="3071071" cy="509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830" tIns="49415" rIns="98830" bIns="49415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3945" y="9699230"/>
            <a:ext cx="3071071" cy="509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830" tIns="49415" rIns="98830" bIns="49415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DAC3A8A2-3E61-42C0-BAD9-CEDBF20226A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275789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BBA437-10E6-4593-959E-38809171DCF9}" type="slidenum">
              <a:rPr lang="it-IT" smtClean="0"/>
              <a:pPr/>
              <a:t>6</a:t>
            </a:fld>
            <a:endParaRPr lang="it-IT" smtClean="0"/>
          </a:p>
        </p:txBody>
      </p:sp>
      <p:sp>
        <p:nvSpPr>
          <p:cNvPr id="14338" name="Rectangle 7"/>
          <p:cNvSpPr txBox="1">
            <a:spLocks noGrp="1" noChangeArrowheads="1"/>
          </p:cNvSpPr>
          <p:nvPr/>
        </p:nvSpPr>
        <p:spPr bwMode="auto">
          <a:xfrm>
            <a:off x="4015529" y="9697647"/>
            <a:ext cx="3069487" cy="51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820" tIns="49409" rIns="98820" bIns="49409" anchor="b"/>
          <a:lstStyle/>
          <a:p>
            <a:pPr algn="r" defTabSz="988421"/>
            <a:fld id="{CD29AEC1-B652-4134-AFBA-F2D82AC52C2A}" type="slidenum">
              <a:rPr lang="it-IT" sz="1300"/>
              <a:pPr algn="r" defTabSz="988421"/>
              <a:t>6</a:t>
            </a:fld>
            <a:endParaRPr lang="it-IT" sz="1300" dirty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8820" tIns="49409" rIns="98820" bIns="49409"/>
          <a:lstStyle/>
          <a:p>
            <a:pPr eaLnBrk="1" hangingPunct="1"/>
            <a:endParaRPr lang="it-IT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003685-DD1B-4826-B1D8-24C0060E2F55}" type="slidenum">
              <a:rPr lang="it-IT" smtClean="0"/>
              <a:pPr/>
              <a:t>7</a:t>
            </a:fld>
            <a:endParaRPr lang="it-IT" smtClean="0"/>
          </a:p>
        </p:txBody>
      </p:sp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4015529" y="9697647"/>
            <a:ext cx="3069487" cy="51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820" tIns="49409" rIns="98820" bIns="49409" anchor="b"/>
          <a:lstStyle/>
          <a:p>
            <a:pPr algn="r" defTabSz="988421"/>
            <a:fld id="{E255CE16-2623-4DA1-B934-8DF02D42D79B}" type="slidenum">
              <a:rPr lang="it-IT" sz="1300"/>
              <a:pPr algn="r" defTabSz="988421"/>
              <a:t>7</a:t>
            </a:fld>
            <a:endParaRPr lang="it-IT" sz="1300" dirty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8820" tIns="49409" rIns="98820" bIns="49409"/>
          <a:lstStyle/>
          <a:p>
            <a:pPr eaLnBrk="1" hangingPunct="1"/>
            <a:endParaRPr lang="it-IT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 smtClean="0"/>
              <a:t>Custom animation effects: text rebound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/>
              <a:t>(Intermediate)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reproduce the text effects on this slide, do the following:</a:t>
            </a:r>
          </a:p>
          <a:p>
            <a:pPr marL="247068" indent="-247068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Slides</a:t>
            </a:r>
            <a:r>
              <a:rPr lang="en-US" dirty="0" smtClean="0"/>
              <a:t> group, click </a:t>
            </a:r>
            <a:r>
              <a:rPr lang="en-US" b="1" dirty="0" smtClean="0"/>
              <a:t>Layout</a:t>
            </a:r>
            <a:r>
              <a:rPr lang="en-US" dirty="0" smtClean="0"/>
              <a:t>, and then click </a:t>
            </a:r>
            <a:r>
              <a:rPr lang="en-US" b="1" dirty="0" smtClean="0"/>
              <a:t>Blank</a:t>
            </a:r>
            <a:r>
              <a:rPr lang="en-US" dirty="0" smtClean="0"/>
              <a:t>.</a:t>
            </a:r>
          </a:p>
          <a:p>
            <a:pPr marL="247068" indent="-247068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Insert</a:t>
            </a:r>
            <a:r>
              <a:rPr lang="en-US" dirty="0" smtClean="0"/>
              <a:t> tab, in the </a:t>
            </a:r>
            <a:r>
              <a:rPr lang="en-US" b="1" dirty="0" smtClean="0"/>
              <a:t>Text</a:t>
            </a:r>
            <a:r>
              <a:rPr lang="en-US" dirty="0" smtClean="0"/>
              <a:t> group, click </a:t>
            </a:r>
            <a:r>
              <a:rPr lang="en-US" b="1" dirty="0" smtClean="0"/>
              <a:t>Text</a:t>
            </a:r>
            <a:r>
              <a:rPr lang="en-US" dirty="0" smtClean="0"/>
              <a:t> </a:t>
            </a:r>
            <a:r>
              <a:rPr lang="en-US" b="1" dirty="0" smtClean="0"/>
              <a:t>Box</a:t>
            </a:r>
            <a:r>
              <a:rPr lang="en-US" dirty="0" smtClean="0"/>
              <a:t>. Drag to draw a text box on the slide.</a:t>
            </a:r>
          </a:p>
          <a:p>
            <a:pPr marL="247068" indent="-247068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In the text box, enter text and select it.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Font</a:t>
            </a:r>
            <a:r>
              <a:rPr lang="en-US" dirty="0" smtClean="0"/>
              <a:t> group, do the following:</a:t>
            </a:r>
          </a:p>
          <a:p>
            <a:pPr marL="741204" lvl="1" indent="-247068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Font</a:t>
            </a:r>
            <a:r>
              <a:rPr lang="en-US" dirty="0" smtClean="0"/>
              <a:t> list, select </a:t>
            </a:r>
            <a:r>
              <a:rPr lang="en-US" b="1" dirty="0" smtClean="0"/>
              <a:t>Corbel</a:t>
            </a:r>
            <a:r>
              <a:rPr lang="en-US" dirty="0" smtClean="0"/>
              <a:t>.</a:t>
            </a:r>
          </a:p>
          <a:p>
            <a:pPr marL="741204" lvl="1" indent="-247068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Font</a:t>
            </a:r>
            <a:r>
              <a:rPr lang="en-US" dirty="0" smtClean="0"/>
              <a:t> </a:t>
            </a:r>
            <a:r>
              <a:rPr lang="en-US" b="1" dirty="0" smtClean="0"/>
              <a:t>Size</a:t>
            </a:r>
            <a:r>
              <a:rPr lang="en-US" dirty="0" smtClean="0"/>
              <a:t> box, enter </a:t>
            </a:r>
            <a:r>
              <a:rPr lang="en-US" b="1" dirty="0" smtClean="0"/>
              <a:t>50</a:t>
            </a:r>
            <a:r>
              <a:rPr lang="en-US" dirty="0" smtClean="0"/>
              <a:t>. </a:t>
            </a:r>
          </a:p>
          <a:p>
            <a:pPr marL="741204" lvl="1" indent="-247068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Bold</a:t>
            </a:r>
            <a:r>
              <a:rPr lang="en-US" dirty="0" smtClean="0"/>
              <a:t>.</a:t>
            </a:r>
          </a:p>
          <a:p>
            <a:pPr marL="247068" indent="-247068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Paragraph</a:t>
            </a:r>
            <a:r>
              <a:rPr lang="en-US" dirty="0" smtClean="0"/>
              <a:t> group, click </a:t>
            </a:r>
            <a:r>
              <a:rPr lang="en-US" b="1" dirty="0" smtClean="0"/>
              <a:t>Center</a:t>
            </a:r>
            <a:r>
              <a:rPr lang="en-US" dirty="0" smtClean="0"/>
              <a:t>. </a:t>
            </a:r>
          </a:p>
          <a:p>
            <a:pPr marL="247068" indent="-247068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Select the text box on the slide. Under </a:t>
            </a:r>
            <a:r>
              <a:rPr lang="en-US" b="1" dirty="0" smtClean="0"/>
              <a:t>Drawing</a:t>
            </a:r>
            <a:r>
              <a:rPr lang="en-US" dirty="0" smtClean="0"/>
              <a:t> </a:t>
            </a:r>
            <a:r>
              <a:rPr lang="en-US" b="1" dirty="0" smtClean="0"/>
              <a:t>Tools</a:t>
            </a:r>
            <a:r>
              <a:rPr lang="en-US" dirty="0" smtClean="0"/>
              <a:t>, on the </a:t>
            </a:r>
            <a:r>
              <a:rPr lang="en-US" b="1" dirty="0" smtClean="0"/>
              <a:t>Format</a:t>
            </a:r>
            <a:r>
              <a:rPr lang="en-US" dirty="0" smtClean="0"/>
              <a:t> tab, in the </a:t>
            </a:r>
            <a:r>
              <a:rPr lang="en-US" b="1" dirty="0" smtClean="0"/>
              <a:t>WordArt</a:t>
            </a:r>
            <a:r>
              <a:rPr lang="en-US" dirty="0" smtClean="0"/>
              <a:t> </a:t>
            </a:r>
            <a:r>
              <a:rPr lang="en-US" b="1" dirty="0" smtClean="0"/>
              <a:t>Styles</a:t>
            </a:r>
            <a:r>
              <a:rPr lang="en-US" dirty="0" smtClean="0"/>
              <a:t> group, click </a:t>
            </a:r>
            <a:r>
              <a:rPr lang="en-US" b="1" dirty="0" smtClean="0"/>
              <a:t>More</a:t>
            </a:r>
            <a:r>
              <a:rPr lang="en-US" dirty="0" smtClean="0"/>
              <a:t> </a:t>
            </a:r>
            <a:r>
              <a:rPr lang="en-US" b="1" dirty="0" smtClean="0"/>
              <a:t>WordArt</a:t>
            </a:r>
            <a:r>
              <a:rPr lang="en-US" dirty="0" smtClean="0"/>
              <a:t>, and then under </a:t>
            </a:r>
            <a:r>
              <a:rPr lang="en-US" b="1" dirty="0" smtClean="0"/>
              <a:t>Applies</a:t>
            </a:r>
            <a:r>
              <a:rPr lang="en-US" dirty="0" smtClean="0"/>
              <a:t> </a:t>
            </a:r>
            <a:r>
              <a:rPr lang="en-US" b="1" dirty="0" smtClean="0"/>
              <a:t>to All Text in Shape</a:t>
            </a:r>
            <a:r>
              <a:rPr lang="en-US" dirty="0" smtClean="0"/>
              <a:t> click </a:t>
            </a:r>
            <a:r>
              <a:rPr lang="en-US" b="1" dirty="0" smtClean="0"/>
              <a:t>Fill - Accent 1, Plastic Bevel, Reflection </a:t>
            </a:r>
            <a:r>
              <a:rPr lang="en-US" dirty="0" smtClean="0"/>
              <a:t>(first row, fifth option from the left).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reproduce the animation effects on this slide, do the following:</a:t>
            </a:r>
          </a:p>
          <a:p>
            <a:pPr marL="247068" indent="-247068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View</a:t>
            </a:r>
            <a:r>
              <a:rPr lang="en-US" dirty="0" smtClean="0"/>
              <a:t> tab, in the </a:t>
            </a:r>
            <a:r>
              <a:rPr lang="en-US" b="1" dirty="0" smtClean="0"/>
              <a:t>Zoom</a:t>
            </a:r>
            <a:r>
              <a:rPr lang="en-US" dirty="0" smtClean="0"/>
              <a:t> group, click </a:t>
            </a:r>
            <a:r>
              <a:rPr lang="en-US" b="1" dirty="0" smtClean="0"/>
              <a:t>Zoom</a:t>
            </a:r>
            <a:r>
              <a:rPr lang="en-US" dirty="0" smtClean="0"/>
              <a:t>, and then in the </a:t>
            </a:r>
            <a:r>
              <a:rPr lang="en-US" b="1" dirty="0" smtClean="0"/>
              <a:t>Zoom</a:t>
            </a:r>
            <a:r>
              <a:rPr lang="en-US" dirty="0" smtClean="0"/>
              <a:t> dialog box, select </a:t>
            </a:r>
            <a:r>
              <a:rPr lang="en-US" b="1" dirty="0" smtClean="0"/>
              <a:t>66%</a:t>
            </a:r>
            <a:r>
              <a:rPr lang="en-US" dirty="0" smtClean="0"/>
              <a:t>. </a:t>
            </a:r>
          </a:p>
          <a:p>
            <a:pPr marL="247068" indent="-247068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Animations</a:t>
            </a:r>
            <a:r>
              <a:rPr lang="en-US" dirty="0" smtClean="0"/>
              <a:t> tab, in the </a:t>
            </a:r>
            <a:r>
              <a:rPr lang="en-US" b="1" dirty="0" smtClean="0"/>
              <a:t>Animations</a:t>
            </a:r>
            <a:r>
              <a:rPr lang="en-US" dirty="0" smtClean="0"/>
              <a:t> group, click </a:t>
            </a:r>
            <a:r>
              <a:rPr lang="en-US" b="1" dirty="0" smtClean="0"/>
              <a:t>Custom</a:t>
            </a:r>
            <a:r>
              <a:rPr lang="en-US" dirty="0" smtClean="0"/>
              <a:t> </a:t>
            </a:r>
            <a:r>
              <a:rPr lang="en-US" b="1" dirty="0" smtClean="0"/>
              <a:t>Animation</a:t>
            </a:r>
            <a:r>
              <a:rPr lang="en-US" dirty="0" smtClean="0"/>
              <a:t>. </a:t>
            </a:r>
          </a:p>
          <a:p>
            <a:pPr marL="247068" indent="-247068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slide, select the text box. In the </a:t>
            </a:r>
            <a:r>
              <a:rPr lang="en-US" b="1" dirty="0" smtClean="0"/>
              <a:t>Custom</a:t>
            </a:r>
            <a:r>
              <a:rPr lang="en-US" dirty="0" smtClean="0"/>
              <a:t> </a:t>
            </a:r>
            <a:r>
              <a:rPr lang="en-US" b="1" dirty="0" smtClean="0"/>
              <a:t>Animation</a:t>
            </a:r>
            <a:r>
              <a:rPr lang="en-US" dirty="0" smtClean="0"/>
              <a:t> task pane, do the following:</a:t>
            </a:r>
          </a:p>
          <a:p>
            <a:pPr marL="741204" lvl="1" indent="-247068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Add</a:t>
            </a:r>
            <a:r>
              <a:rPr lang="en-US" dirty="0" smtClean="0"/>
              <a:t> </a:t>
            </a:r>
            <a:r>
              <a:rPr lang="en-US" b="1" dirty="0" smtClean="0"/>
              <a:t>Effect</a:t>
            </a:r>
            <a:r>
              <a:rPr lang="en-US" dirty="0" smtClean="0"/>
              <a:t>, point to </a:t>
            </a:r>
            <a:r>
              <a:rPr lang="en-US" b="1" dirty="0" smtClean="0"/>
              <a:t>Entrance</a:t>
            </a:r>
            <a:r>
              <a:rPr lang="en-US" dirty="0" smtClean="0"/>
              <a:t>, and then click </a:t>
            </a:r>
            <a:r>
              <a:rPr lang="en-US" b="1" dirty="0" smtClean="0"/>
              <a:t>More</a:t>
            </a:r>
            <a:r>
              <a:rPr lang="en-US" dirty="0" smtClean="0"/>
              <a:t> </a:t>
            </a:r>
            <a:r>
              <a:rPr lang="en-US" b="1" dirty="0" smtClean="0"/>
              <a:t>Effects</a:t>
            </a:r>
            <a:r>
              <a:rPr lang="en-US" dirty="0" smtClean="0"/>
              <a:t>. In the </a:t>
            </a:r>
            <a:r>
              <a:rPr lang="en-US" b="1" dirty="0" smtClean="0"/>
              <a:t>Add</a:t>
            </a:r>
            <a:r>
              <a:rPr lang="en-US" dirty="0" smtClean="0"/>
              <a:t> </a:t>
            </a:r>
            <a:r>
              <a:rPr lang="en-US" b="1" dirty="0" smtClean="0"/>
              <a:t>Entrance</a:t>
            </a:r>
            <a:r>
              <a:rPr lang="en-US" dirty="0" smtClean="0"/>
              <a:t> </a:t>
            </a:r>
            <a:r>
              <a:rPr lang="en-US" b="1" dirty="0" smtClean="0"/>
              <a:t>Effects</a:t>
            </a:r>
            <a:r>
              <a:rPr lang="en-US" dirty="0" smtClean="0"/>
              <a:t> dialog box, under </a:t>
            </a:r>
            <a:r>
              <a:rPr lang="en-US" b="1" dirty="0" smtClean="0"/>
              <a:t>Subtle</a:t>
            </a:r>
            <a:r>
              <a:rPr lang="en-US" dirty="0" smtClean="0"/>
              <a:t>, click </a:t>
            </a:r>
            <a:r>
              <a:rPr lang="en-US" b="1" dirty="0" smtClean="0"/>
              <a:t>Fade</a:t>
            </a:r>
            <a:r>
              <a:rPr lang="en-US" dirty="0" smtClean="0"/>
              <a:t>.</a:t>
            </a:r>
          </a:p>
          <a:p>
            <a:pPr marL="741204" lvl="1" indent="-247068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Select the animation effect (fade effect for the text box). Under </a:t>
            </a:r>
            <a:r>
              <a:rPr lang="en-US" b="1" dirty="0" smtClean="0"/>
              <a:t>Modify: Fade</a:t>
            </a:r>
            <a:r>
              <a:rPr lang="en-US" dirty="0" smtClean="0"/>
              <a:t>,</a:t>
            </a:r>
            <a:r>
              <a:rPr lang="en-US" b="1" dirty="0" smtClean="0"/>
              <a:t> </a:t>
            </a:r>
            <a:r>
              <a:rPr lang="en-US" dirty="0" smtClean="0"/>
              <a:t>do the following:</a:t>
            </a:r>
          </a:p>
          <a:p>
            <a:pPr marL="1235339" lvl="2" indent="-247068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Start</a:t>
            </a:r>
            <a:r>
              <a:rPr lang="en-US" dirty="0" smtClean="0"/>
              <a:t> list, select </a:t>
            </a:r>
            <a:r>
              <a:rPr lang="en-US" b="1" dirty="0" smtClean="0"/>
              <a:t>With</a:t>
            </a:r>
            <a:r>
              <a:rPr lang="en-US" dirty="0" smtClean="0"/>
              <a:t> </a:t>
            </a:r>
            <a:r>
              <a:rPr lang="en-US" b="1" dirty="0" smtClean="0"/>
              <a:t>Previous</a:t>
            </a:r>
            <a:r>
              <a:rPr lang="en-US" dirty="0" smtClean="0"/>
              <a:t>.</a:t>
            </a:r>
          </a:p>
          <a:p>
            <a:pPr marL="1235339" lvl="2" indent="-247068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Speed</a:t>
            </a:r>
            <a:r>
              <a:rPr lang="en-US" dirty="0" smtClean="0"/>
              <a:t> list, select </a:t>
            </a:r>
            <a:r>
              <a:rPr lang="en-US" b="1" dirty="0" smtClean="0"/>
              <a:t>Fast</a:t>
            </a:r>
            <a:r>
              <a:rPr lang="en-US" dirty="0" smtClean="0"/>
              <a:t>. </a:t>
            </a:r>
          </a:p>
          <a:p>
            <a:pPr marL="741204" lvl="1" indent="-247068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Add</a:t>
            </a:r>
            <a:r>
              <a:rPr lang="en-US" dirty="0" smtClean="0"/>
              <a:t> </a:t>
            </a:r>
            <a:r>
              <a:rPr lang="en-US" b="1" dirty="0" smtClean="0"/>
              <a:t>Effect</a:t>
            </a:r>
            <a:r>
              <a:rPr lang="en-US" dirty="0" smtClean="0"/>
              <a:t>, point to </a:t>
            </a:r>
            <a:r>
              <a:rPr lang="en-US" b="1" dirty="0" smtClean="0"/>
              <a:t>Motion</a:t>
            </a:r>
            <a:r>
              <a:rPr lang="en-US" dirty="0" smtClean="0"/>
              <a:t> </a:t>
            </a:r>
            <a:r>
              <a:rPr lang="en-US" b="1" dirty="0" smtClean="0"/>
              <a:t>Path</a:t>
            </a:r>
            <a:r>
              <a:rPr lang="en-US" dirty="0" smtClean="0"/>
              <a:t>, point to </a:t>
            </a:r>
            <a:r>
              <a:rPr lang="en-US" b="1" dirty="0" smtClean="0"/>
              <a:t>Draw</a:t>
            </a:r>
            <a:r>
              <a:rPr lang="en-US" dirty="0" smtClean="0"/>
              <a:t> </a:t>
            </a:r>
            <a:r>
              <a:rPr lang="en-US" b="1" dirty="0" smtClean="0"/>
              <a:t>Custom</a:t>
            </a:r>
            <a:r>
              <a:rPr lang="en-US" dirty="0" smtClean="0"/>
              <a:t> </a:t>
            </a:r>
            <a:r>
              <a:rPr lang="en-US" b="1" dirty="0" smtClean="0"/>
              <a:t>Path</a:t>
            </a:r>
            <a:r>
              <a:rPr lang="en-US" dirty="0" smtClean="0"/>
              <a:t>, and then click </a:t>
            </a:r>
            <a:r>
              <a:rPr lang="en-US" b="1" dirty="0" smtClean="0"/>
              <a:t>Freeform</a:t>
            </a:r>
            <a:r>
              <a:rPr lang="en-US" dirty="0" smtClean="0"/>
              <a:t>. </a:t>
            </a:r>
          </a:p>
          <a:p>
            <a:pPr marL="247068" indent="-247068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Press and hold SHIFT, and then do the following to draw the freeform line on the slide: </a:t>
            </a:r>
          </a:p>
          <a:p>
            <a:pPr marL="741204" lvl="1" indent="-247068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Click the first point in the center of the text box.</a:t>
            </a:r>
          </a:p>
          <a:p>
            <a:pPr marL="741204" lvl="1" indent="-247068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Click the second point on the right edge of the text box.</a:t>
            </a:r>
          </a:p>
          <a:p>
            <a:pPr marL="741204" lvl="1" indent="-247068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Double-click the third and final point 2” beyond the left edge of the slide.</a:t>
            </a:r>
          </a:p>
          <a:p>
            <a:pPr marL="247068" indent="-247068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Custom Animation </a:t>
            </a:r>
            <a:r>
              <a:rPr lang="en-US" dirty="0" smtClean="0"/>
              <a:t>task pane, select the custom path effect. Under </a:t>
            </a:r>
            <a:r>
              <a:rPr lang="en-US" b="1" dirty="0" smtClean="0"/>
              <a:t>Modify: Custom Path</a:t>
            </a:r>
            <a:r>
              <a:rPr lang="en-US" dirty="0" smtClean="0"/>
              <a:t>,</a:t>
            </a:r>
            <a:r>
              <a:rPr lang="en-US" b="1" dirty="0" smtClean="0"/>
              <a:t> </a:t>
            </a:r>
            <a:r>
              <a:rPr lang="en-US" dirty="0" smtClean="0"/>
              <a:t>do the following:</a:t>
            </a:r>
          </a:p>
          <a:p>
            <a:pPr marL="741204" lvl="1" indent="-247068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Start</a:t>
            </a:r>
            <a:r>
              <a:rPr lang="en-US" dirty="0" smtClean="0"/>
              <a:t> list, select </a:t>
            </a:r>
            <a:r>
              <a:rPr lang="en-US" b="1" dirty="0" smtClean="0"/>
              <a:t>With</a:t>
            </a:r>
            <a:r>
              <a:rPr lang="en-US" dirty="0" smtClean="0"/>
              <a:t> </a:t>
            </a:r>
            <a:r>
              <a:rPr lang="en-US" b="1" dirty="0" smtClean="0"/>
              <a:t>Previous</a:t>
            </a:r>
            <a:r>
              <a:rPr lang="en-US" dirty="0" smtClean="0"/>
              <a:t>.</a:t>
            </a:r>
          </a:p>
          <a:p>
            <a:pPr marL="741204" lvl="1" indent="-247068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Speed</a:t>
            </a:r>
            <a:r>
              <a:rPr lang="en-US" dirty="0" smtClean="0"/>
              <a:t> list, select </a:t>
            </a:r>
            <a:r>
              <a:rPr lang="en-US" b="1" dirty="0" smtClean="0"/>
              <a:t>Medium</a:t>
            </a:r>
            <a:r>
              <a:rPr lang="en-US" dirty="0" smtClean="0"/>
              <a:t>. </a:t>
            </a:r>
          </a:p>
          <a:p>
            <a:pPr marL="247068" indent="-247068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slide, right-click the motion path on the slide, and select </a:t>
            </a:r>
            <a:r>
              <a:rPr lang="en-US" b="1" dirty="0" smtClean="0"/>
              <a:t>Reverse</a:t>
            </a:r>
            <a:r>
              <a:rPr lang="en-US" dirty="0" smtClean="0"/>
              <a:t> </a:t>
            </a:r>
            <a:r>
              <a:rPr lang="en-US" b="1" dirty="0" smtClean="0"/>
              <a:t>Path</a:t>
            </a:r>
            <a:r>
              <a:rPr lang="en-US" dirty="0" smtClean="0"/>
              <a:t> </a:t>
            </a:r>
            <a:r>
              <a:rPr lang="en-US" b="1" dirty="0" smtClean="0"/>
              <a:t>Direction</a:t>
            </a:r>
            <a:r>
              <a:rPr lang="en-US" dirty="0" smtClean="0"/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reproduce the background effects on this slide, do the following:</a:t>
            </a:r>
          </a:p>
          <a:p>
            <a:pPr marL="247068" indent="-247068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Right-click the slide background area, and then click </a:t>
            </a:r>
            <a:r>
              <a:rPr lang="en-US" b="1" dirty="0" smtClean="0"/>
              <a:t>Format Background</a:t>
            </a:r>
            <a:r>
              <a:rPr lang="en-US" dirty="0" smtClean="0"/>
              <a:t>. In the </a:t>
            </a:r>
            <a:r>
              <a:rPr lang="en-US" b="1" dirty="0" smtClean="0"/>
              <a:t>Format Background </a:t>
            </a:r>
            <a:r>
              <a:rPr lang="en-US" dirty="0" smtClean="0"/>
              <a:t>dialog box, click </a:t>
            </a:r>
            <a:r>
              <a:rPr lang="en-US" b="1" dirty="0" smtClean="0"/>
              <a:t>Fill</a:t>
            </a:r>
            <a:r>
              <a:rPr lang="en-US" dirty="0" smtClean="0"/>
              <a:t> in the left pane, select </a:t>
            </a:r>
            <a:r>
              <a:rPr lang="en-US" b="1" dirty="0" smtClean="0"/>
              <a:t>Gradient fill</a:t>
            </a:r>
            <a:r>
              <a:rPr lang="en-US" dirty="0" smtClean="0"/>
              <a:t> in the </a:t>
            </a:r>
            <a:r>
              <a:rPr lang="en-US" b="1" dirty="0" smtClean="0"/>
              <a:t>Fill</a:t>
            </a:r>
            <a:r>
              <a:rPr lang="en-US" dirty="0" smtClean="0"/>
              <a:t> pane, and then do the following:</a:t>
            </a:r>
          </a:p>
          <a:p>
            <a:pPr marL="741204" lvl="1" indent="-247068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Type</a:t>
            </a:r>
            <a:r>
              <a:rPr lang="en-US" dirty="0" smtClean="0"/>
              <a:t> list, select </a:t>
            </a:r>
            <a:r>
              <a:rPr lang="en-US" b="1" dirty="0" smtClean="0"/>
              <a:t>Radial</a:t>
            </a:r>
            <a:r>
              <a:rPr lang="en-US" dirty="0" smtClean="0"/>
              <a:t>.</a:t>
            </a:r>
          </a:p>
          <a:p>
            <a:pPr marL="741204" lvl="1" indent="-247068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Direction</a:t>
            </a:r>
            <a:r>
              <a:rPr lang="en-US" dirty="0" smtClean="0"/>
              <a:t>, and then click </a:t>
            </a:r>
            <a:r>
              <a:rPr lang="en-US" b="1" dirty="0" smtClean="0"/>
              <a:t>From Center </a:t>
            </a:r>
            <a:r>
              <a:rPr lang="en-US" dirty="0" smtClean="0"/>
              <a:t>(first row, second option from the left). </a:t>
            </a:r>
            <a:endParaRPr lang="en-US" b="1" dirty="0" smtClean="0"/>
          </a:p>
          <a:p>
            <a:pPr marL="741204" lvl="1" indent="-247068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</a:t>
            </a:r>
            <a:r>
              <a:rPr lang="en-US" dirty="0" smtClean="0"/>
              <a:t> or </a:t>
            </a:r>
            <a:r>
              <a:rPr lang="en-US" b="1" dirty="0" smtClean="0"/>
              <a:t>Remove</a:t>
            </a:r>
            <a:r>
              <a:rPr lang="en-US" dirty="0" smtClean="0"/>
              <a:t> until two stops appear in the drop-down list.</a:t>
            </a:r>
          </a:p>
          <a:p>
            <a:pPr marL="247068" indent="-247068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Also under </a:t>
            </a:r>
            <a:r>
              <a:rPr lang="en-US" b="1" dirty="0" smtClean="0"/>
              <a:t>Gradient stops</a:t>
            </a:r>
            <a:r>
              <a:rPr lang="en-US" dirty="0" smtClean="0"/>
              <a:t>, customize the gradient stops that you added as follows:</a:t>
            </a:r>
          </a:p>
          <a:p>
            <a:pPr marL="741204" lvl="1" indent="-247068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235339" lvl="2" indent="-247068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235339" lvl="2" indent="-247068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</a:t>
            </a:r>
            <a:r>
              <a:rPr lang="en-US" dirty="0" smtClean="0"/>
              <a:t> </a:t>
            </a:r>
            <a:r>
              <a:rPr lang="en-US" b="1" dirty="0" smtClean="0"/>
              <a:t>Colors</a:t>
            </a:r>
            <a:r>
              <a:rPr lang="en-US" dirty="0" smtClean="0"/>
              <a:t> click </a:t>
            </a:r>
            <a:r>
              <a:rPr lang="en-US" b="1" dirty="0" smtClean="0"/>
              <a:t>White, Background 1 </a:t>
            </a:r>
            <a:r>
              <a:rPr lang="en-US" dirty="0" smtClean="0">
                <a:solidFill>
                  <a:schemeClr val="accent6"/>
                </a:solidFill>
              </a:rPr>
              <a:t>(first row, first option from the left). </a:t>
            </a:r>
            <a:endParaRPr lang="en-US" b="1" dirty="0" smtClean="0"/>
          </a:p>
          <a:p>
            <a:pPr marL="741204" lvl="1" indent="-247068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235339" lvl="2" indent="-247068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235339" lvl="2" indent="-247068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</a:t>
            </a:r>
            <a:r>
              <a:rPr lang="en-US" dirty="0" smtClean="0"/>
              <a:t> </a:t>
            </a:r>
            <a:r>
              <a:rPr lang="en-US" b="1" dirty="0" smtClean="0"/>
              <a:t>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200</a:t>
            </a:r>
            <a:r>
              <a:rPr lang="en-US" dirty="0" smtClean="0"/>
              <a:t>, Green: </a:t>
            </a:r>
            <a:r>
              <a:rPr lang="en-US" b="1" dirty="0" smtClean="0"/>
              <a:t>209</a:t>
            </a:r>
            <a:r>
              <a:rPr lang="en-US" dirty="0" smtClean="0"/>
              <a:t>, and Blue: </a:t>
            </a:r>
            <a:r>
              <a:rPr lang="en-US" b="1" dirty="0" smtClean="0"/>
              <a:t>218</a:t>
            </a:r>
            <a:r>
              <a:rPr lang="en-US" dirty="0" smtClean="0"/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23554" name="Slide Image Placeholder 6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egnaposto immagine diapositiva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it-IT" dirty="0" smtClean="0"/>
              <a:t>C'è una parte delle donne che ci è stata espropriata fin da bambine. Non l'abbiamo guardata né toccata abbastanza per poterla conoscere. </a:t>
            </a:r>
            <a:br>
              <a:rPr lang="it-IT" dirty="0" smtClean="0"/>
            </a:br>
            <a:r>
              <a:rPr lang="it-IT" dirty="0" smtClean="0"/>
              <a:t>Spesso ci siamo rese conto della sua esistenza dopo un parto o un intervento chirurgico o ci è stata presentata come privilegio di orientali in grado di fare prestazioni da circo fumando e lanciando palline con la vagina. </a:t>
            </a:r>
            <a:br>
              <a:rPr lang="it-IT" dirty="0" smtClean="0"/>
            </a:br>
            <a:r>
              <a:rPr lang="it-IT" dirty="0" smtClean="0"/>
              <a:t>Quest'area è estremamente sensibile e modificabile. Ci dicono che basta contrarla per tonificarla ma non è cosi. Ci dicono che per allenarla e non diventare incontinenti basta bloccare il getto di urina ma non è così. Anzi questa pratica può provocare infezioni alle vie urinare. </a:t>
            </a:r>
            <a:br>
              <a:rPr lang="it-IT" dirty="0" smtClean="0"/>
            </a:br>
            <a:r>
              <a:rPr lang="it-IT" dirty="0" smtClean="0"/>
              <a:t>Nessuno ci dice che spesso è invece contratta e impaurita. Che è violata in mille diversi modi e ne paga lo scotto. Che basta una visita brusca per fermare la dilatazione durante un travaglio. </a:t>
            </a:r>
            <a:br>
              <a:rPr lang="it-IT" dirty="0" smtClean="0"/>
            </a:br>
            <a:r>
              <a:rPr lang="it-IT" dirty="0" smtClean="0"/>
              <a:t>Che un rapporto sessuale non graduale ne causa microlesioni. </a:t>
            </a:r>
            <a:br>
              <a:rPr lang="it-IT" dirty="0" smtClean="0"/>
            </a:br>
            <a:r>
              <a:rPr lang="it-IT" dirty="0" smtClean="0"/>
              <a:t>Nessuno ci invita a percepirla nella sessualità ma si preferisce asetticamente dire:"Stringa signora mentre lava i piatti!". </a:t>
            </a:r>
            <a:br>
              <a:rPr lang="it-IT" dirty="0" smtClean="0"/>
            </a:br>
            <a:r>
              <a:rPr lang="it-IT" dirty="0" smtClean="0"/>
              <a:t>Eppure questa zona si rende accessibile in posizione accovacciata se si respira a fondo: si sente un rilassarsi e un aprirsi dell'infinito otto. </a:t>
            </a:r>
            <a:br>
              <a:rPr lang="it-IT" dirty="0" smtClean="0"/>
            </a:br>
            <a:r>
              <a:rPr lang="it-IT" dirty="0" smtClean="0"/>
              <a:t>In posizione accovacciata da millenni si partorisce... si fa l'amore... si evacua e si urina. </a:t>
            </a:r>
            <a:br>
              <a:rPr lang="it-IT" dirty="0" smtClean="0"/>
            </a:br>
            <a:r>
              <a:rPr lang="it-IT" dirty="0" smtClean="0"/>
              <a:t>In posizione accovacciata siamo vicine alla terra. I nostri muscoli si allungano e si distendono attivandosi al meglio. Come un elastico teso a sufficienza sono pronti a contrarsi. </a:t>
            </a:r>
          </a:p>
          <a:p>
            <a:pPr>
              <a:defRPr/>
            </a:pPr>
            <a:r>
              <a:rPr lang="it-IT" dirty="0" smtClean="0"/>
              <a:t>E se vocalizziamo un "AHHHHHHHHHHHHHHHHH" durante il travaglio il nostro bimbo viene richiamato verso la terra e..nasce. </a:t>
            </a:r>
            <a:endParaRPr lang="it-IT" dirty="0"/>
          </a:p>
        </p:txBody>
      </p:sp>
      <p:sp>
        <p:nvSpPr>
          <p:cNvPr id="28675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02591A-0EF8-4413-9040-04FF1732A0AD}" type="slidenum">
              <a:rPr lang="it-IT" smtClean="0"/>
              <a:pPr/>
              <a:t>18</a:t>
            </a:fld>
            <a:endParaRPr 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egnaposto immagine diapositiva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32771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5A9B50-0F0E-4A97-8E91-6D31973D1464}" type="slidenum">
              <a:rPr lang="it-IT" smtClean="0"/>
              <a:pPr/>
              <a:t>19</a:t>
            </a:fld>
            <a:endParaRPr 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egnaposto immagine diapositiva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34819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8DD05E-ED76-4475-8027-36434404D117}" type="slidenum">
              <a:rPr lang="it-IT" smtClean="0"/>
              <a:pPr/>
              <a:t>20</a:t>
            </a:fld>
            <a:endParaRPr lang="it-I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egnaposto immagine diapositiva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it-IT" dirty="0" smtClean="0"/>
              <a:t>C'è una parte delle donne che ci è stata espropriata fin da bambine. Non l'abbiamo guardata né toccata abbastanza per poterla conoscere. </a:t>
            </a:r>
            <a:br>
              <a:rPr lang="it-IT" dirty="0" smtClean="0"/>
            </a:br>
            <a:r>
              <a:rPr lang="it-IT" dirty="0" smtClean="0"/>
              <a:t>Spesso ci siamo rese conto della sua esistenza dopo un parto o un intervento chirurgico o ci è stata presentata come privilegio di orientali in grado di fare prestazioni da circo fumando e lanciando palline con la vagina. </a:t>
            </a:r>
            <a:br>
              <a:rPr lang="it-IT" dirty="0" smtClean="0"/>
            </a:br>
            <a:r>
              <a:rPr lang="it-IT" dirty="0" smtClean="0"/>
              <a:t>Quest'area è estremamente sensibile e modificabile. Ci dicono che basta contrarla per tonificarla ma non è cosi. Ci dicono che per allenarla e non diventare incontinenti basta bloccare il getto di urina ma non è così. Anzi questa pratica può provocare infezioni alle vie urinare. </a:t>
            </a:r>
            <a:br>
              <a:rPr lang="it-IT" dirty="0" smtClean="0"/>
            </a:br>
            <a:r>
              <a:rPr lang="it-IT" dirty="0" smtClean="0"/>
              <a:t>Nessuno ci dice che spesso è invece contratta e impaurita. Che è violata in mille diversi modi e ne paga lo scotto. Che basta una visita brusca per fermare la dilatazione durante un travaglio. </a:t>
            </a:r>
            <a:br>
              <a:rPr lang="it-IT" dirty="0" smtClean="0"/>
            </a:br>
            <a:r>
              <a:rPr lang="it-IT" dirty="0" smtClean="0"/>
              <a:t>Che un rapporto sessuale non graduale ne causa microlesioni. </a:t>
            </a:r>
            <a:br>
              <a:rPr lang="it-IT" dirty="0" smtClean="0"/>
            </a:br>
            <a:r>
              <a:rPr lang="it-IT" dirty="0" smtClean="0"/>
              <a:t>Nessuno ci invita a percepirla nella sessualità ma si preferisce asetticamente dire:"Stringa signora mentre lava i piatti!". </a:t>
            </a:r>
            <a:br>
              <a:rPr lang="it-IT" dirty="0" smtClean="0"/>
            </a:br>
            <a:r>
              <a:rPr lang="it-IT" dirty="0" smtClean="0"/>
              <a:t>Eppure questa zona si rende accessibile in posizione accovacciata se si respira a fondo: si sente un rilassarsi e un aprirsi dell'infinito otto. </a:t>
            </a:r>
            <a:br>
              <a:rPr lang="it-IT" dirty="0" smtClean="0"/>
            </a:br>
            <a:r>
              <a:rPr lang="it-IT" dirty="0" smtClean="0"/>
              <a:t>In posizione accovacciata da millenni si partorisce... si fa l'amore... si evacua e si urina. </a:t>
            </a:r>
            <a:br>
              <a:rPr lang="it-IT" dirty="0" smtClean="0"/>
            </a:br>
            <a:r>
              <a:rPr lang="it-IT" dirty="0" smtClean="0"/>
              <a:t>In posizione accovacciata siamo vicine alla terra. I nostri muscoli si allungano e si distendono attivandosi al meglio. Come un elastico teso a sufficienza sono pronti a contrarsi. </a:t>
            </a:r>
          </a:p>
          <a:p>
            <a:pPr>
              <a:defRPr/>
            </a:pPr>
            <a:r>
              <a:rPr lang="it-IT" dirty="0" smtClean="0"/>
              <a:t>E se vocalizziamo un "AHHHHHHHHHHHHHHHHH" durante il travaglio il nostro bimbo viene richiamato verso la terra e..nasce. </a:t>
            </a:r>
            <a:endParaRPr lang="it-IT" dirty="0"/>
          </a:p>
        </p:txBody>
      </p:sp>
      <p:sp>
        <p:nvSpPr>
          <p:cNvPr id="30723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CF1E94-CECC-4E29-AB5A-047163477863}" type="slidenum">
              <a:rPr lang="it-IT" smtClean="0"/>
              <a:pPr/>
              <a:t>21</a:t>
            </a:fld>
            <a:endParaRPr lang="it-I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egnaposto immagine diapositiva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47075" indent="-247075">
              <a:buFont typeface="+mj-lt"/>
              <a:buAutoNum type="arabicPeriod"/>
              <a:defRPr/>
            </a:pPr>
            <a:r>
              <a:rPr lang="it-IT" dirty="0" smtClean="0"/>
              <a:t>Effetto immediato grazie all’azione meccanica esercitata dal filo che contrasta lo slittamento delle aree trattate. </a:t>
            </a:r>
          </a:p>
          <a:p>
            <a:pPr marL="247075" indent="-247075">
              <a:buFont typeface="+mj-lt"/>
              <a:buAutoNum type="arabicPeriod"/>
              <a:defRPr/>
            </a:pPr>
            <a:r>
              <a:rPr lang="it-IT" dirty="0" smtClean="0"/>
              <a:t>Tale effetto è mantenuto nel tempo dalla fibrosi che si manifesta lungo il tragitto del filo, anche quando questo è completamente riassorbito (dopo circa un anno).</a:t>
            </a:r>
          </a:p>
          <a:p>
            <a:pPr marL="247075" indent="-247075">
              <a:buFont typeface="+mj-lt"/>
              <a:buAutoNum type="arabicPeriod"/>
              <a:defRPr/>
            </a:pPr>
            <a:r>
              <a:rPr lang="it-IT" dirty="0" smtClean="0"/>
              <a:t>Rivitalizzazione dei tessuti molli che si manifesta dopo 2 mesi dall'intervento comportando il ringiovanimento della cute e del sottocute. Questo effetto continua e si consoliderà nell'arco degli 8-12 mesi successivi.</a:t>
            </a:r>
          </a:p>
          <a:p>
            <a:pPr>
              <a:defRPr/>
            </a:pPr>
            <a:endParaRPr lang="it-IT" dirty="0" smtClean="0"/>
          </a:p>
          <a:p>
            <a:pPr>
              <a:defRPr/>
            </a:pPr>
            <a:endParaRPr lang="it-IT" dirty="0"/>
          </a:p>
        </p:txBody>
      </p:sp>
      <p:sp>
        <p:nvSpPr>
          <p:cNvPr id="40963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4DDEED-84E7-4723-9ADB-A86F5FDB4969}" type="slidenum">
              <a:rPr lang="it-IT" smtClean="0"/>
              <a:pPr/>
              <a:t>35</a:t>
            </a:fld>
            <a:endParaRPr lang="it-IT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0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8821" tIns="49412" rIns="98821" bIns="49412"/>
          <a:lstStyle/>
          <a:p>
            <a:pPr eaLnBrk="1" hangingPunct="1"/>
            <a:endParaRPr lang="it-IT" smtClean="0"/>
          </a:p>
        </p:txBody>
      </p:sp>
      <p:sp>
        <p:nvSpPr>
          <p:cNvPr id="43011" name="Segnaposto numero diapositiva 3"/>
          <p:cNvSpPr txBox="1">
            <a:spLocks noGrp="1"/>
          </p:cNvSpPr>
          <p:nvPr/>
        </p:nvSpPr>
        <p:spPr bwMode="auto">
          <a:xfrm>
            <a:off x="4013945" y="9699230"/>
            <a:ext cx="3071071" cy="509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821" tIns="49412" rIns="98821" bIns="49412" anchor="b"/>
          <a:lstStyle/>
          <a:p>
            <a:pPr algn="r"/>
            <a:fld id="{7A30FF24-E802-44B5-B42D-BFDB2DE2D0B4}" type="slidenum">
              <a:rPr lang="it-IT" sz="1300"/>
              <a:pPr algn="r"/>
              <a:t>36</a:t>
            </a:fld>
            <a:endParaRPr lang="it-IT" sz="13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olo rettangolo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5" name="Connettore 1 4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riangolo isoscele 6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10" name="Segnaposto data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D4E3FFB4-0252-45CA-AE5B-7411D694CF68}" type="datetimeFigureOut">
              <a:rPr lang="it-IT"/>
              <a:pPr>
                <a:defRPr/>
              </a:pPr>
              <a:t>25/03/2014</a:t>
            </a:fld>
            <a:endParaRPr lang="it-IT"/>
          </a:p>
        </p:txBody>
      </p:sp>
      <p:sp>
        <p:nvSpPr>
          <p:cNvPr id="11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2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84B2D4A-ED5A-43AB-8D1C-0D8907908FD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olo rettangolo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5" name="Connettore 1 4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EA3529C9-385A-432D-ABD9-ADD056B76672}" type="datetimeFigureOut">
              <a:rPr lang="it-IT"/>
              <a:pPr>
                <a:defRPr/>
              </a:pPr>
              <a:t>25/03/2014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589838" y="6481763"/>
            <a:ext cx="503237" cy="30162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CCB98FCB-15AF-4BF7-8F76-4B22CBF8B54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olo rettangolo 8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Triangolo isoscele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6" name="Connettore 1 10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9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Segnaposto data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5CA4F2DF-D6C7-4569-88DE-C4E368A8207F}" type="datetimeFigureOut">
              <a:rPr lang="it-IT"/>
              <a:pPr>
                <a:defRPr/>
              </a:pPr>
              <a:t>25/03/2014</a:t>
            </a:fld>
            <a:endParaRPr lang="it-IT"/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794AEA49-24BB-4C56-85A1-56A2FE05B69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5075602C-7AAB-4C08-BA3A-B6EF17FAC3ED}" type="datetimeFigureOut">
              <a:rPr lang="it-IT"/>
              <a:pPr>
                <a:defRPr/>
              </a:pPr>
              <a:t>25/03/2014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 sz="1200"/>
            </a:lvl1pPr>
          </a:lstStyle>
          <a:p>
            <a:pPr>
              <a:defRPr/>
            </a:pPr>
            <a:fld id="{DD59B4D1-343A-4ADE-8EF7-1CF57F52BA5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F2BAA999-D250-4681-9025-1FA7441F13BB}" type="datetimeFigureOut">
              <a:rPr lang="it-IT"/>
              <a:pPr>
                <a:defRPr/>
              </a:pPr>
              <a:t>25/03/2014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DAEEB8C7-B673-400C-AC2F-EB55AC9C9AE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8F8D851B-E7BF-44AC-801A-1F7EEB8400C5}" type="datetimeFigureOut">
              <a:rPr lang="it-IT"/>
              <a:pPr>
                <a:defRPr/>
              </a:pPr>
              <a:t>25/03/2014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C16F76AA-09D5-4949-A1C2-66A91E02F33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E57B7499-DB69-A147-957C-EBA2295864A1}" type="datetime1">
              <a:rPr lang="it-IT"/>
              <a:pPr>
                <a:defRPr/>
              </a:pPr>
              <a:t>25/03/2014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r>
              <a:rPr lang="it-IT"/>
              <a:t>Elena Fasola MD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37FE9745-791E-4596-84B8-2358DDD8C76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027" name="Segnaposto testo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10" name="Segnaposto data 4"/>
          <p:cNvSpPr>
            <a:spLocks noGrp="1"/>
          </p:cNvSpPr>
          <p:nvPr>
            <p:ph type="dt" sz="half" idx="2"/>
          </p:nvPr>
        </p:nvSpPr>
        <p:spPr>
          <a:xfrm>
            <a:off x="6108700" y="6556375"/>
            <a:ext cx="2101850" cy="301625"/>
          </a:xfrm>
          <a:prstGeom prst="rect">
            <a:avLst/>
          </a:prstGeom>
        </p:spPr>
        <p:txBody>
          <a:bodyPr vert="horz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900">
                <a:latin typeface="+mn-lt"/>
                <a:cs typeface="+mn-cs"/>
              </a:defRPr>
            </a:lvl1pPr>
          </a:lstStyle>
          <a:p>
            <a:pPr>
              <a:defRPr/>
            </a:pPr>
            <a:fld id="{E95F4C5A-CAA5-47A4-9916-828797A1A5EB}" type="datetimeFigureOut">
              <a:rPr lang="it-IT"/>
              <a:pPr>
                <a:defRPr/>
              </a:pPr>
              <a:t>25/03/2014</a:t>
            </a:fld>
            <a:endParaRPr lang="it-IT"/>
          </a:p>
        </p:txBody>
      </p:sp>
      <p:sp>
        <p:nvSpPr>
          <p:cNvPr id="12" name="Segnaposto piè di pagina 5"/>
          <p:cNvSpPr>
            <a:spLocks noGrp="1"/>
          </p:cNvSpPr>
          <p:nvPr>
            <p:ph type="ftr" sz="quarter" idx="3"/>
          </p:nvPr>
        </p:nvSpPr>
        <p:spPr>
          <a:xfrm>
            <a:off x="1169988" y="6557963"/>
            <a:ext cx="4948237" cy="3016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" name="Segnaposto numero diapositiva 6"/>
          <p:cNvSpPr>
            <a:spLocks noGrp="1"/>
          </p:cNvSpPr>
          <p:nvPr>
            <p:ph type="sldNum" sz="quarter" idx="4"/>
          </p:nvPr>
        </p:nvSpPr>
        <p:spPr>
          <a:xfrm>
            <a:off x="8216900" y="6556375"/>
            <a:ext cx="366713" cy="301625"/>
          </a:xfrm>
          <a:prstGeom prst="rect">
            <a:avLst/>
          </a:prstGeom>
        </p:spPr>
        <p:txBody>
          <a:bodyPr vert="horz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latin typeface="+mn-lt"/>
                <a:cs typeface="+mn-cs"/>
              </a:defRPr>
            </a:lvl1pPr>
          </a:lstStyle>
          <a:p>
            <a:pPr>
              <a:defRPr/>
            </a:pPr>
            <a:fld id="{44C5C40C-F504-4A3F-89B3-68ACBFA7CA8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</p:sldLayoutIdLst>
  <p:txStyles>
    <p:titleStyle>
      <a:lvl1pPr marL="484188" indent="-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Arial" charset="0"/>
          <a:ea typeface="+mj-ea"/>
          <a:cs typeface="+mj-cs"/>
        </a:defRPr>
      </a:lvl1pPr>
      <a:lvl2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Arial" charset="0"/>
        </a:defRPr>
      </a:lvl2pPr>
      <a:lvl3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Arial" charset="0"/>
        </a:defRPr>
      </a:lvl3pPr>
      <a:lvl4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Arial" charset="0"/>
        </a:defRPr>
      </a:lvl4pPr>
      <a:lvl5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Arial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48.jpeg"/><Relationship Id="rId18" Type="http://schemas.openxmlformats.org/officeDocument/2006/relationships/image" Target="../media/image53.jpeg"/><Relationship Id="rId3" Type="http://schemas.openxmlformats.org/officeDocument/2006/relationships/image" Target="../media/image38.jpeg"/><Relationship Id="rId21" Type="http://schemas.openxmlformats.org/officeDocument/2006/relationships/image" Target="../media/image56.png"/><Relationship Id="rId7" Type="http://schemas.openxmlformats.org/officeDocument/2006/relationships/image" Target="../media/image42.jpeg"/><Relationship Id="rId12" Type="http://schemas.openxmlformats.org/officeDocument/2006/relationships/image" Target="../media/image47.jpeg"/><Relationship Id="rId17" Type="http://schemas.openxmlformats.org/officeDocument/2006/relationships/image" Target="../media/image52.jpeg"/><Relationship Id="rId2" Type="http://schemas.openxmlformats.org/officeDocument/2006/relationships/image" Target="../media/image37.jpeg"/><Relationship Id="rId16" Type="http://schemas.openxmlformats.org/officeDocument/2006/relationships/image" Target="../media/image51.jpeg"/><Relationship Id="rId20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40.jpeg"/><Relationship Id="rId15" Type="http://schemas.openxmlformats.org/officeDocument/2006/relationships/image" Target="../media/image50.jpeg"/><Relationship Id="rId10" Type="http://schemas.openxmlformats.org/officeDocument/2006/relationships/image" Target="../media/image45.jpeg"/><Relationship Id="rId19" Type="http://schemas.openxmlformats.org/officeDocument/2006/relationships/image" Target="../media/image54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Relationship Id="rId14" Type="http://schemas.openxmlformats.org/officeDocument/2006/relationships/image" Target="../media/image49.jpeg"/><Relationship Id="rId22" Type="http://schemas.openxmlformats.org/officeDocument/2006/relationships/image" Target="../media/image5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magin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8" y="6413500"/>
            <a:ext cx="1727200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asellaDiTesto 2"/>
          <p:cNvSpPr txBox="1">
            <a:spLocks noChangeArrowheads="1"/>
          </p:cNvSpPr>
          <p:nvPr/>
        </p:nvSpPr>
        <p:spPr bwMode="auto">
          <a:xfrm>
            <a:off x="468313" y="476250"/>
            <a:ext cx="45109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 smtClean="0"/>
              <a:t>Вагинальное сужение для…</a:t>
            </a:r>
            <a:endParaRPr lang="it-IT" sz="2400" b="1" dirty="0"/>
          </a:p>
        </p:txBody>
      </p:sp>
      <p:sp>
        <p:nvSpPr>
          <p:cNvPr id="19458" name="CasellaDiTesto 4"/>
          <p:cNvSpPr txBox="1">
            <a:spLocks noChangeArrowheads="1"/>
          </p:cNvSpPr>
          <p:nvPr/>
        </p:nvSpPr>
        <p:spPr bwMode="auto">
          <a:xfrm>
            <a:off x="468313" y="1700213"/>
            <a:ext cx="7488237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2"/>
                </a:solidFill>
              </a:rPr>
              <a:t>Вагинальное сужение – это ответ на такие вопросы, как:</a:t>
            </a:r>
            <a:endParaRPr lang="en-US" dirty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dirty="0" err="1" smtClean="0">
                <a:solidFill>
                  <a:schemeClr val="bg2"/>
                </a:solidFill>
              </a:rPr>
              <a:t>Антивозрастная</a:t>
            </a:r>
            <a:r>
              <a:rPr lang="ru-RU" dirty="0" smtClean="0">
                <a:solidFill>
                  <a:schemeClr val="bg2"/>
                </a:solidFill>
              </a:rPr>
              <a:t> терапия для женщин 40-60 лет; </a:t>
            </a:r>
            <a:endParaRPr lang="en-US" dirty="0">
              <a:solidFill>
                <a:schemeClr val="bg2"/>
              </a:solidFill>
            </a:endParaRPr>
          </a:p>
          <a:p>
            <a:pPr>
              <a:buFont typeface="Wingdings" pitchFamily="2" charset="2"/>
              <a:buChar char="ü"/>
            </a:pPr>
            <a:endParaRPr lang="en-US" dirty="0">
              <a:solidFill>
                <a:schemeClr val="bg2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bg2"/>
                </a:solidFill>
              </a:rPr>
              <a:t>Рожавшие женщины с пролапсом гениталий.</a:t>
            </a:r>
            <a:endParaRPr lang="en-US" dirty="0">
              <a:solidFill>
                <a:schemeClr val="bg2"/>
              </a:solidFill>
            </a:endParaRPr>
          </a:p>
          <a:p>
            <a:pPr>
              <a:buFont typeface="Wingdings" pitchFamily="2" charset="2"/>
              <a:buChar char="ü"/>
            </a:pPr>
            <a:endParaRPr lang="it-IT" dirty="0">
              <a:solidFill>
                <a:schemeClr val="bg2"/>
              </a:solidFill>
            </a:endParaRPr>
          </a:p>
          <a:p>
            <a:endParaRPr lang="it-IT" dirty="0">
              <a:solidFill>
                <a:schemeClr val="bg2"/>
              </a:solidFill>
            </a:endParaRPr>
          </a:p>
          <a:p>
            <a:pPr algn="ctr"/>
            <a:endParaRPr lang="it-IT" b="1" dirty="0">
              <a:solidFill>
                <a:srgbClr val="F791F9"/>
              </a:solidFill>
            </a:endParaRPr>
          </a:p>
          <a:p>
            <a:pPr algn="ctr"/>
            <a:endParaRPr lang="it-IT" b="1" dirty="0">
              <a:solidFill>
                <a:srgbClr val="F791F9"/>
              </a:solidFill>
            </a:endParaRPr>
          </a:p>
          <a:p>
            <a:pPr algn="ctr"/>
            <a:endParaRPr lang="it-IT" b="1" dirty="0">
              <a:solidFill>
                <a:srgbClr val="F791F9"/>
              </a:solidFill>
            </a:endParaRPr>
          </a:p>
          <a:p>
            <a:pPr algn="ctr"/>
            <a:endParaRPr lang="it-IT" b="1" dirty="0">
              <a:solidFill>
                <a:srgbClr val="F791F9"/>
              </a:solidFill>
            </a:endParaRPr>
          </a:p>
          <a:p>
            <a:pPr algn="ctr"/>
            <a:endParaRPr lang="it-IT" b="1" dirty="0">
              <a:solidFill>
                <a:srgbClr val="F791F9"/>
              </a:solidFill>
            </a:endParaRPr>
          </a:p>
          <a:p>
            <a:pPr algn="ctr"/>
            <a:endParaRPr lang="it-IT" b="1" dirty="0">
              <a:solidFill>
                <a:srgbClr val="F791F9"/>
              </a:solidFill>
            </a:endParaRPr>
          </a:p>
          <a:p>
            <a:endParaRPr lang="it-IT" dirty="0">
              <a:solidFill>
                <a:schemeClr val="bg2"/>
              </a:solidFill>
            </a:endParaRPr>
          </a:p>
          <a:p>
            <a:endParaRPr lang="it-IT" dirty="0">
              <a:solidFill>
                <a:schemeClr val="bg2"/>
              </a:solidFill>
            </a:endParaRPr>
          </a:p>
          <a:p>
            <a:endParaRPr lang="it-IT" dirty="0">
              <a:solidFill>
                <a:schemeClr val="bg2"/>
              </a:solidFill>
            </a:endParaRPr>
          </a:p>
          <a:p>
            <a:endParaRPr lang="it-IT" dirty="0">
              <a:solidFill>
                <a:schemeClr val="bg2"/>
              </a:solidFill>
            </a:endParaRPr>
          </a:p>
        </p:txBody>
      </p:sp>
      <p:pic>
        <p:nvPicPr>
          <p:cNvPr id="19459" name="Picture 2" descr="http://www.pupia.tv/includes/tiny_mce/plugins/filemanager/files/fm/01_immagini/01_italia/lombardia/incin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628" y="2060575"/>
            <a:ext cx="2286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asellaDiTesto 2"/>
          <p:cNvSpPr txBox="1">
            <a:spLocks noChangeArrowheads="1"/>
          </p:cNvSpPr>
          <p:nvPr/>
        </p:nvSpPr>
        <p:spPr bwMode="auto">
          <a:xfrm>
            <a:off x="468313" y="476250"/>
            <a:ext cx="51432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ea typeface="Times New Roman" pitchFamily="18" charset="0"/>
                <a:cs typeface="Times New Roman" pitchFamily="18" charset="0"/>
              </a:rPr>
              <a:t>Вагинальное сужение</a:t>
            </a:r>
            <a:r>
              <a:rPr lang="ru-RU" sz="2400" dirty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it-IT" sz="2400" b="1" dirty="0" smtClean="0"/>
              <a:t>: </a:t>
            </a:r>
            <a:r>
              <a:rPr lang="ru-RU" sz="2400" b="1" dirty="0" smtClean="0"/>
              <a:t>Что это?</a:t>
            </a:r>
            <a:endParaRPr lang="it-IT" sz="2400" b="1" dirty="0"/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179388" y="1772910"/>
            <a:ext cx="8059737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Вагинальное сужение</a:t>
            </a:r>
            <a:r>
              <a:rPr lang="ru-RU" sz="1600" dirty="0">
                <a:solidFill>
                  <a:schemeClr val="bg2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bg2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создается с помощью специальной нити, идущей в двух направлениях в мышцах промежности.</a:t>
            </a:r>
            <a:r>
              <a:rPr lang="ru-RU" sz="1600" dirty="0">
                <a:solidFill>
                  <a:schemeClr val="bg2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bg2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Благодаря ее структуре и прочности возможен мини-инвазивный метод решения женских проблем.</a:t>
            </a:r>
            <a:endParaRPr lang="en-US" sz="1600" dirty="0">
              <a:solidFill>
                <a:schemeClr val="bg2"/>
              </a:solidFill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en-US" sz="1600" dirty="0">
              <a:latin typeface="+mn-lt"/>
              <a:cs typeface="Arial" pitchFamily="34" charset="0"/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ru-RU" sz="1600" dirty="0" smtClean="0">
                <a:solidFill>
                  <a:schemeClr val="bg2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Нить для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вагинального сужения </a:t>
            </a:r>
            <a:r>
              <a:rPr lang="ru-RU" sz="1600" dirty="0" smtClean="0">
                <a:solidFill>
                  <a:schemeClr val="bg2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используется для уменьшения входа </a:t>
            </a:r>
            <a:r>
              <a:rPr lang="ru-RU" sz="1600" dirty="0">
                <a:solidFill>
                  <a:schemeClr val="bg2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во </a:t>
            </a:r>
            <a:r>
              <a:rPr lang="ru-RU" sz="1600" dirty="0" smtClean="0">
                <a:solidFill>
                  <a:schemeClr val="bg2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влагалище, а также позволяет добиться эстетических </a:t>
            </a:r>
            <a:r>
              <a:rPr lang="ru-RU" sz="1600" dirty="0">
                <a:solidFill>
                  <a:schemeClr val="bg2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 smtClean="0">
                <a:solidFill>
                  <a:schemeClr val="bg2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функциональных улучшений  в работе женских </a:t>
            </a:r>
            <a:r>
              <a:rPr lang="ru-RU" sz="1600" dirty="0">
                <a:solidFill>
                  <a:schemeClr val="bg2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половых органов.</a:t>
            </a:r>
            <a:endParaRPr lang="en-US" sz="1600" dirty="0">
              <a:solidFill>
                <a:schemeClr val="bg2"/>
              </a:solidFill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  <a:defRPr/>
            </a:pPr>
            <a:endParaRPr lang="en-US" sz="1600" dirty="0">
              <a:latin typeface="+mn-lt"/>
              <a:cs typeface="Arial" pitchFamily="34" charset="0"/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ru-RU" sz="1600" dirty="0" smtClean="0">
                <a:solidFill>
                  <a:schemeClr val="bg2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Шов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вагинального сужения </a:t>
            </a:r>
            <a:r>
              <a:rPr lang="ru-RU" sz="1600" dirty="0" smtClean="0">
                <a:solidFill>
                  <a:schemeClr val="bg2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выполняется из </a:t>
            </a:r>
            <a:r>
              <a:rPr lang="ru-RU" sz="1600" dirty="0" err="1">
                <a:solidFill>
                  <a:schemeClr val="bg2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капролактона</a:t>
            </a:r>
            <a:r>
              <a:rPr lang="ru-RU" sz="1600" dirty="0">
                <a:solidFill>
                  <a:schemeClr val="bg2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и </a:t>
            </a:r>
            <a:r>
              <a:rPr lang="ru-RU" sz="1600" dirty="0" err="1" smtClean="0">
                <a:solidFill>
                  <a:schemeClr val="bg2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полидиоксанона</a:t>
            </a:r>
            <a:r>
              <a:rPr lang="ru-RU" sz="1600" dirty="0" smtClean="0">
                <a:solidFill>
                  <a:schemeClr val="bg2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bg2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с </a:t>
            </a:r>
            <a:r>
              <a:rPr lang="ru-RU" sz="1600" dirty="0" smtClean="0">
                <a:solidFill>
                  <a:schemeClr val="bg2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атравматическими прямыми иглами </a:t>
            </a:r>
            <a:r>
              <a:rPr lang="ru-RU" sz="1600" dirty="0">
                <a:solidFill>
                  <a:schemeClr val="bg2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на каждом конце. Процедура проводится в день операции под местной анестезией.</a:t>
            </a:r>
          </a:p>
          <a:p>
            <a:pPr eaLnBrk="0" hangingPunct="0">
              <a:defRPr/>
            </a:pP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CasellaDiTesto 2"/>
          <p:cNvSpPr txBox="1">
            <a:spLocks noChangeArrowheads="1"/>
          </p:cNvSpPr>
          <p:nvPr/>
        </p:nvSpPr>
        <p:spPr bwMode="auto">
          <a:xfrm>
            <a:off x="323850" y="549275"/>
            <a:ext cx="35475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ea typeface="Times New Roman" pitchFamily="18" charset="0"/>
                <a:cs typeface="Times New Roman" pitchFamily="18" charset="0"/>
              </a:rPr>
              <a:t>Вагинальное сужение</a:t>
            </a:r>
            <a:endParaRPr lang="it-IT" sz="2400" b="1" dirty="0"/>
          </a:p>
        </p:txBody>
      </p:sp>
      <p:pic>
        <p:nvPicPr>
          <p:cNvPr id="21506" name="b2331084-3105-474f-ae81-40eef3023128" descr="7D2FDF67-D55C-4052-8B23-70830FB00EBE"/>
          <p:cNvPicPr>
            <a:picLocks noChangeAspect="1" noChangeArrowheads="1"/>
          </p:cNvPicPr>
          <p:nvPr/>
        </p:nvPicPr>
        <p:blipFill>
          <a:blip r:embed="rId2" cstate="print"/>
          <a:srcRect t="22729" r="8444" b="10150"/>
          <a:stretch>
            <a:fillRect/>
          </a:stretch>
        </p:blipFill>
        <p:spPr bwMode="auto">
          <a:xfrm>
            <a:off x="4067175" y="4346575"/>
            <a:ext cx="4681538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049" name="Rectangle 1"/>
          <p:cNvSpPr>
            <a:spLocks noChangeArrowheads="1"/>
          </p:cNvSpPr>
          <p:nvPr/>
        </p:nvSpPr>
        <p:spPr bwMode="auto">
          <a:xfrm>
            <a:off x="179388" y="1052513"/>
            <a:ext cx="6048375" cy="329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it-IT" sz="1600" b="1" dirty="0">
              <a:solidFill>
                <a:schemeClr val="bg2"/>
              </a:solidFill>
              <a:latin typeface="+mn-lt"/>
              <a:cs typeface="Arial" pitchFamily="34" charset="0"/>
            </a:endParaRPr>
          </a:p>
          <a:p>
            <a:pPr eaLnBrk="0" hangingPunct="0">
              <a:defRPr/>
            </a:pPr>
            <a:r>
              <a:rPr lang="it-IT" sz="1600" b="1" dirty="0">
                <a:solidFill>
                  <a:schemeClr val="bg2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6 </a:t>
            </a:r>
            <a:r>
              <a:rPr lang="ru-RU" sz="1600" b="1" dirty="0" smtClean="0">
                <a:solidFill>
                  <a:schemeClr val="bg2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нитей</a:t>
            </a:r>
            <a:r>
              <a:rPr lang="it-IT" sz="1600" b="1" dirty="0" smtClean="0">
                <a:solidFill>
                  <a:schemeClr val="bg2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it-IT" sz="1600" b="1" dirty="0">
                <a:solidFill>
                  <a:schemeClr val="bg2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P (LA-CL</a:t>
            </a:r>
            <a:r>
              <a:rPr lang="it-IT" sz="1600" b="1" dirty="0" smtClean="0">
                <a:solidFill>
                  <a:schemeClr val="bg2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)</a:t>
            </a:r>
            <a:r>
              <a:rPr lang="ru-RU" sz="1600" b="1" dirty="0" smtClean="0">
                <a:solidFill>
                  <a:schemeClr val="bg2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endParaRPr lang="it-IT" sz="1600" b="1" dirty="0">
              <a:solidFill>
                <a:schemeClr val="bg2"/>
              </a:solidFill>
              <a:latin typeface="+mn-lt"/>
              <a:cs typeface="Arial" pitchFamily="34" charset="0"/>
            </a:endParaRPr>
          </a:p>
          <a:p>
            <a:pPr eaLnBrk="0" hangingPunct="0">
              <a:defRPr/>
            </a:pPr>
            <a:endParaRPr lang="en-US" sz="1600" b="1" dirty="0">
              <a:solidFill>
                <a:schemeClr val="bg2"/>
              </a:solidFill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1600" b="1" dirty="0" smtClean="0">
                <a:solidFill>
                  <a:schemeClr val="bg2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рассасывающиеся</a:t>
            </a:r>
            <a:endParaRPr lang="en-US" sz="1600" b="1" dirty="0">
              <a:solidFill>
                <a:schemeClr val="bg2"/>
              </a:solidFill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en-US" sz="1600" b="1" dirty="0">
              <a:solidFill>
                <a:schemeClr val="bg2"/>
              </a:solidFill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chemeClr val="bg2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2 </a:t>
            </a:r>
            <a:r>
              <a:rPr lang="ru-RU" sz="1600" b="1" dirty="0" smtClean="0">
                <a:solidFill>
                  <a:schemeClr val="bg2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иглы</a:t>
            </a:r>
            <a:endParaRPr lang="en-US" sz="1600" b="1" dirty="0">
              <a:solidFill>
                <a:schemeClr val="bg2"/>
              </a:solidFill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en-US" sz="1600" b="1" dirty="0">
              <a:solidFill>
                <a:schemeClr val="bg2"/>
              </a:solidFill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chemeClr val="bg2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12 cm </a:t>
            </a:r>
          </a:p>
          <a:p>
            <a:pPr eaLnBrk="0" hangingPunct="0">
              <a:defRPr/>
            </a:pPr>
            <a:endParaRPr lang="en-US" sz="1600" b="1" dirty="0">
              <a:solidFill>
                <a:schemeClr val="bg2"/>
              </a:solidFill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chemeClr val="bg2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USP 0/0</a:t>
            </a:r>
          </a:p>
          <a:p>
            <a:pPr eaLnBrk="0" hangingPunct="0">
              <a:defRPr/>
            </a:pPr>
            <a:endParaRPr lang="en-US" sz="1600" b="1" dirty="0">
              <a:solidFill>
                <a:schemeClr val="bg2"/>
              </a:solidFill>
              <a:latin typeface="+mn-lt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chemeClr val="bg2"/>
                </a:solidFill>
                <a:latin typeface="+mn-lt"/>
                <a:cs typeface="Times New Roman" pitchFamily="18" charset="0"/>
              </a:rPr>
              <a:t>EC </a:t>
            </a:r>
            <a:r>
              <a:rPr lang="ru-RU" sz="1600" b="1" dirty="0" smtClean="0">
                <a:solidFill>
                  <a:schemeClr val="bg2"/>
                </a:solidFill>
                <a:latin typeface="+mn-lt"/>
                <a:cs typeface="Times New Roman" pitchFamily="18" charset="0"/>
              </a:rPr>
              <a:t>знак</a:t>
            </a:r>
            <a:r>
              <a:rPr lang="en-US" sz="1600" b="1" i="1" dirty="0" smtClean="0">
                <a:solidFill>
                  <a:schemeClr val="bg2"/>
                </a:solidFill>
                <a:latin typeface="+mn-lt"/>
                <a:cs typeface="Times New Roman" pitchFamily="18" charset="0"/>
              </a:rPr>
              <a:t>“</a:t>
            </a:r>
            <a:r>
              <a:rPr lang="en-US" sz="1600" b="1" i="1" dirty="0" err="1" smtClean="0">
                <a:solidFill>
                  <a:schemeClr val="bg2"/>
                </a:solidFill>
                <a:latin typeface="+mn-lt"/>
                <a:cs typeface="Times New Roman" pitchFamily="18" charset="0"/>
              </a:rPr>
              <a:t>Istituto</a:t>
            </a:r>
            <a:r>
              <a:rPr lang="en-US" sz="1600" b="1" i="1" dirty="0" smtClean="0">
                <a:solidFill>
                  <a:schemeClr val="bg2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600" b="1" i="1" dirty="0" err="1">
                <a:solidFill>
                  <a:schemeClr val="bg2"/>
                </a:solidFill>
                <a:latin typeface="+mn-lt"/>
                <a:cs typeface="Times New Roman" pitchFamily="18" charset="0"/>
              </a:rPr>
              <a:t>Superiore</a:t>
            </a:r>
            <a:r>
              <a:rPr lang="en-US" sz="1600" b="1" i="1" dirty="0">
                <a:solidFill>
                  <a:schemeClr val="bg2"/>
                </a:solidFill>
                <a:latin typeface="+mn-lt"/>
                <a:cs typeface="Times New Roman" pitchFamily="18" charset="0"/>
              </a:rPr>
              <a:t> di </a:t>
            </a:r>
            <a:r>
              <a:rPr lang="en-US" sz="1600" b="1" i="1" dirty="0" err="1">
                <a:solidFill>
                  <a:schemeClr val="bg2"/>
                </a:solidFill>
                <a:latin typeface="+mn-lt"/>
                <a:cs typeface="Times New Roman" pitchFamily="18" charset="0"/>
              </a:rPr>
              <a:t>Sanità</a:t>
            </a:r>
            <a:r>
              <a:rPr lang="en-US" sz="1600" b="1" i="1" dirty="0">
                <a:solidFill>
                  <a:schemeClr val="bg2"/>
                </a:solidFill>
                <a:latin typeface="+mn-lt"/>
                <a:cs typeface="Times New Roman" pitchFamily="18" charset="0"/>
              </a:rPr>
              <a:t>” </a:t>
            </a:r>
          </a:p>
          <a:p>
            <a:pPr eaLnBrk="0" hangingPunct="0">
              <a:defRPr/>
            </a:pPr>
            <a:r>
              <a:rPr lang="en-US" sz="1600" b="1" i="1" dirty="0">
                <a:solidFill>
                  <a:schemeClr val="bg2"/>
                </a:solidFill>
                <a:latin typeface="+mn-lt"/>
                <a:cs typeface="Times New Roman" pitchFamily="18" charset="0"/>
              </a:rPr>
              <a:t>            </a:t>
            </a:r>
            <a:r>
              <a:rPr lang="en-US" sz="1600" b="1" i="1" dirty="0" smtClean="0">
                <a:solidFill>
                  <a:schemeClr val="bg2"/>
                </a:solidFill>
                <a:latin typeface="+mn-lt"/>
                <a:cs typeface="Times New Roman" pitchFamily="18" charset="0"/>
              </a:rPr>
              <a:t>(</a:t>
            </a:r>
            <a:r>
              <a:rPr lang="ru-RU" sz="1600" b="1" i="1" dirty="0" smtClean="0">
                <a:solidFill>
                  <a:schemeClr val="bg2"/>
                </a:solidFill>
                <a:latin typeface="+mn-lt"/>
                <a:cs typeface="Times New Roman" pitchFamily="18" charset="0"/>
              </a:rPr>
              <a:t>Итальянская служба здравоохранения</a:t>
            </a:r>
            <a:r>
              <a:rPr lang="en-US" sz="1600" b="1" i="1" dirty="0" smtClean="0">
                <a:solidFill>
                  <a:schemeClr val="bg2"/>
                </a:solidFill>
                <a:latin typeface="+mn-lt"/>
                <a:cs typeface="Times New Roman" pitchFamily="18" charset="0"/>
              </a:rPr>
              <a:t>) </a:t>
            </a:r>
            <a:endParaRPr lang="en-US" sz="1600" b="1" i="1" dirty="0">
              <a:solidFill>
                <a:schemeClr val="bg2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CasellaDiTesto 2"/>
          <p:cNvSpPr txBox="1">
            <a:spLocks noChangeArrowheads="1"/>
          </p:cNvSpPr>
          <p:nvPr/>
        </p:nvSpPr>
        <p:spPr bwMode="auto">
          <a:xfrm>
            <a:off x="107504" y="260350"/>
            <a:ext cx="88922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 smtClean="0"/>
              <a:t>Вагинальное сужение</a:t>
            </a:r>
            <a:r>
              <a:rPr lang="it-IT" sz="2400" b="1" dirty="0" smtClean="0"/>
              <a:t>: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высокотехнологичное производство</a:t>
            </a:r>
            <a:endParaRPr lang="it-IT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4034" name="Picture 1" descr="C:\Users\dr ciro accardo\Desktop\IMG_2383 r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205038"/>
            <a:ext cx="4392613" cy="329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2" descr="C:\Users\dr ciro accardo\Desktop\_MG_98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1268413"/>
            <a:ext cx="2573337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 noGrp="1"/>
          </p:cNvSpPr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446FA00-FB5E-463A-B118-0E2E287F7A4A}" type="slidenum">
              <a:rPr lang="it-IT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it-IT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2530" name="Text Box 7"/>
          <p:cNvSpPr txBox="1">
            <a:spLocks noChangeArrowheads="1"/>
          </p:cNvSpPr>
          <p:nvPr/>
        </p:nvSpPr>
        <p:spPr bwMode="auto">
          <a:xfrm>
            <a:off x="0" y="260350"/>
            <a:ext cx="672530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/>
              <a:t>Нить для вагинального сужения является </a:t>
            </a:r>
          </a:p>
          <a:p>
            <a:pPr algn="ctr"/>
            <a:r>
              <a:rPr lang="ru-RU" sz="2400" b="1" dirty="0" smtClean="0"/>
              <a:t>рассасывающейся</a:t>
            </a:r>
            <a:endParaRPr lang="it-IT" sz="2400" b="1" dirty="0"/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6EDCD7E-A2D4-4426-9269-FA36D44ED98C}" type="slidenum">
              <a:rPr lang="it-IT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it-IT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2532" name="Rectangle 15"/>
          <p:cNvSpPr>
            <a:spLocks noChangeArrowheads="1"/>
          </p:cNvSpPr>
          <p:nvPr/>
        </p:nvSpPr>
        <p:spPr bwMode="auto">
          <a:xfrm>
            <a:off x="468313" y="1341438"/>
            <a:ext cx="76327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dirty="0">
                <a:solidFill>
                  <a:srgbClr val="797979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797979"/>
                </a:solidFill>
              </a:rPr>
              <a:t>Рассасывающаяся нить – это </a:t>
            </a:r>
            <a:r>
              <a:rPr lang="en-US" b="1" dirty="0" err="1" smtClean="0">
                <a:solidFill>
                  <a:srgbClr val="797979"/>
                </a:solidFill>
              </a:rPr>
              <a:t>Promoitalia</a:t>
            </a:r>
            <a:r>
              <a:rPr lang="en-US" b="1" dirty="0" smtClean="0">
                <a:solidFill>
                  <a:srgbClr val="797979"/>
                </a:solidFill>
              </a:rPr>
              <a:t> </a:t>
            </a:r>
            <a:r>
              <a:rPr lang="ru-RU" b="1" dirty="0" smtClean="0">
                <a:solidFill>
                  <a:srgbClr val="797979"/>
                </a:solidFill>
              </a:rPr>
              <a:t>нить такая как </a:t>
            </a:r>
            <a:r>
              <a:rPr lang="ru-RU" b="1" dirty="0" err="1" smtClean="0">
                <a:solidFill>
                  <a:srgbClr val="797979"/>
                </a:solidFill>
              </a:rPr>
              <a:t>Дермафил</a:t>
            </a:r>
            <a:r>
              <a:rPr lang="en-US" b="1" dirty="0" smtClean="0">
                <a:solidFill>
                  <a:srgbClr val="797979"/>
                </a:solidFill>
              </a:rPr>
              <a:t>.</a:t>
            </a:r>
            <a:endParaRPr lang="en-GB" b="1" dirty="0">
              <a:solidFill>
                <a:srgbClr val="797979"/>
              </a:solidFill>
            </a:endParaRPr>
          </a:p>
          <a:p>
            <a:pPr>
              <a:lnSpc>
                <a:spcPct val="150000"/>
              </a:lnSpc>
            </a:pPr>
            <a:endParaRPr lang="en-GB" b="1" i="1" dirty="0">
              <a:solidFill>
                <a:srgbClr val="797979"/>
              </a:solidFill>
            </a:endParaRPr>
          </a:p>
          <a:p>
            <a:pPr>
              <a:lnSpc>
                <a:spcPct val="150000"/>
              </a:lnSpc>
            </a:pPr>
            <a:r>
              <a:rPr lang="ru-RU" b="1" i="1" dirty="0">
                <a:solidFill>
                  <a:srgbClr val="797979"/>
                </a:solidFill>
              </a:rPr>
              <a:t>Она создает </a:t>
            </a:r>
            <a:r>
              <a:rPr lang="ru-RU" b="1" i="1" dirty="0" smtClean="0">
                <a:solidFill>
                  <a:srgbClr val="797979"/>
                </a:solidFill>
              </a:rPr>
              <a:t>фиброзную реакцию, </a:t>
            </a:r>
            <a:r>
              <a:rPr lang="ru-RU" b="1" i="1" dirty="0">
                <a:solidFill>
                  <a:srgbClr val="797979"/>
                </a:solidFill>
              </a:rPr>
              <a:t>которая приводит к образованию так </a:t>
            </a:r>
            <a:r>
              <a:rPr lang="ru-RU" b="1" i="1" dirty="0" smtClean="0">
                <a:solidFill>
                  <a:srgbClr val="797979"/>
                </a:solidFill>
              </a:rPr>
              <a:t>называемого </a:t>
            </a:r>
            <a:r>
              <a:rPr lang="ru-RU" b="1" i="1" dirty="0">
                <a:solidFill>
                  <a:srgbClr val="797979"/>
                </a:solidFill>
              </a:rPr>
              <a:t>"</a:t>
            </a:r>
            <a:r>
              <a:rPr lang="ru-RU" b="1" i="1" dirty="0" smtClean="0">
                <a:solidFill>
                  <a:srgbClr val="797979"/>
                </a:solidFill>
              </a:rPr>
              <a:t>вторичного </a:t>
            </a:r>
            <a:r>
              <a:rPr lang="ru-RU" b="1" i="1" dirty="0">
                <a:solidFill>
                  <a:srgbClr val="797979"/>
                </a:solidFill>
              </a:rPr>
              <a:t>вектора тяги", который остается даже после полного </a:t>
            </a:r>
            <a:r>
              <a:rPr lang="ru-RU" b="1" i="1" dirty="0" smtClean="0">
                <a:solidFill>
                  <a:srgbClr val="797979"/>
                </a:solidFill>
              </a:rPr>
              <a:t>рассасывания нити.</a:t>
            </a:r>
            <a:endParaRPr lang="it-IT" b="1" i="1" dirty="0">
              <a:solidFill>
                <a:srgbClr val="79797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CE06B1-41BF-49E5-A694-464D9466F16D}" type="slidenum">
              <a:rPr lang="it-IT"/>
              <a:pPr>
                <a:defRPr/>
              </a:pPr>
              <a:t>15</a:t>
            </a:fld>
            <a:endParaRPr lang="it-IT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0" y="1700213"/>
            <a:ext cx="8229600" cy="685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rgbClr val="FFFFCC"/>
              </a:buClr>
              <a:buSzPct val="75000"/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797979"/>
                </a:solidFill>
              </a:rPr>
              <a:t>Сходящаяся двунаправленная нить</a:t>
            </a:r>
            <a:endParaRPr lang="en-US" sz="2400" dirty="0">
              <a:solidFill>
                <a:srgbClr val="79797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4579" name="Picture 6" descr="Immagin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2708275"/>
            <a:ext cx="6629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Oval 15"/>
          <p:cNvSpPr/>
          <p:nvPr/>
        </p:nvSpPr>
        <p:spPr>
          <a:xfrm>
            <a:off x="831503" y="4950371"/>
            <a:ext cx="1457356" cy="827124"/>
          </a:xfrm>
          <a:prstGeom prst="ellipse">
            <a:avLst/>
          </a:prstGeom>
          <a:gradFill flip="none" rotWithShape="1">
            <a:gsLst>
              <a:gs pos="0">
                <a:sysClr val="window" lastClr="FFFFFF">
                  <a:alpha val="79000"/>
                </a:sysClr>
              </a:gs>
              <a:gs pos="51000">
                <a:sysClr val="window" lastClr="FFFFFF">
                  <a:alpha val="27000"/>
                </a:sysClr>
              </a:gs>
              <a:gs pos="100000">
                <a:sysClr val="windowText" lastClr="000000"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>
            <a:softEdge rad="317500"/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24583" name="Text Box 44"/>
          <p:cNvSpPr txBox="1">
            <a:spLocks noChangeArrowheads="1"/>
          </p:cNvSpPr>
          <p:nvPr/>
        </p:nvSpPr>
        <p:spPr bwMode="auto">
          <a:xfrm>
            <a:off x="-9525" y="187324"/>
            <a:ext cx="64416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 smtClean="0"/>
              <a:t>Нить для вагинального сужения: Дизайн</a:t>
            </a:r>
            <a:endParaRPr lang="it-IT" sz="2400" b="1" dirty="0"/>
          </a:p>
        </p:txBody>
      </p:sp>
      <p:pic>
        <p:nvPicPr>
          <p:cNvPr id="24584" name="Picture 5" descr="Senza Nome-1"/>
          <p:cNvPicPr>
            <a:picLocks noChangeAspect="1" noChangeArrowheads="1"/>
          </p:cNvPicPr>
          <p:nvPr/>
        </p:nvPicPr>
        <p:blipFill>
          <a:blip r:embed="rId3" cstate="print"/>
          <a:srcRect t="16383" b="11180"/>
          <a:stretch>
            <a:fillRect/>
          </a:stretch>
        </p:blipFill>
        <p:spPr bwMode="auto">
          <a:xfrm>
            <a:off x="2411413" y="4365625"/>
            <a:ext cx="40322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3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60962E-6 L 0.62605 1.60962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6A3202-6857-4FB4-BD85-11CBB7BF96E5}" type="slidenum">
              <a:rPr lang="it-IT"/>
              <a:pPr>
                <a:defRPr/>
              </a:pPr>
              <a:t>16</a:t>
            </a:fld>
            <a:endParaRPr lang="it-IT"/>
          </a:p>
        </p:txBody>
      </p:sp>
      <p:sp>
        <p:nvSpPr>
          <p:cNvPr id="24" name="Oval 15"/>
          <p:cNvSpPr/>
          <p:nvPr/>
        </p:nvSpPr>
        <p:spPr>
          <a:xfrm>
            <a:off x="683568" y="5085184"/>
            <a:ext cx="8280920" cy="827124"/>
          </a:xfrm>
          <a:prstGeom prst="ellipse">
            <a:avLst/>
          </a:prstGeom>
          <a:gradFill flip="none" rotWithShape="1">
            <a:gsLst>
              <a:gs pos="0">
                <a:sysClr val="window" lastClr="FFFFFF">
                  <a:alpha val="79000"/>
                </a:sysClr>
              </a:gs>
              <a:gs pos="51000">
                <a:sysClr val="window" lastClr="FFFFFF">
                  <a:alpha val="27000"/>
                </a:sysClr>
              </a:gs>
              <a:gs pos="100000">
                <a:sysClr val="windowText" lastClr="000000"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>
            <a:softEdge rad="317500"/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i="1" kern="0" dirty="0">
              <a:solidFill>
                <a:srgbClr val="F791F9"/>
              </a:solidFill>
              <a:latin typeface="+mn-lt"/>
              <a:cs typeface="+mn-cs"/>
            </a:endParaRPr>
          </a:p>
        </p:txBody>
      </p:sp>
      <p:sp>
        <p:nvSpPr>
          <p:cNvPr id="25605" name="Text Box 44"/>
          <p:cNvSpPr txBox="1">
            <a:spLocks noChangeArrowheads="1"/>
          </p:cNvSpPr>
          <p:nvPr/>
        </p:nvSpPr>
        <p:spPr bwMode="auto">
          <a:xfrm>
            <a:off x="0" y="187325"/>
            <a:ext cx="7658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/>
              <a:t>Нить для вагинального сужения</a:t>
            </a:r>
            <a:r>
              <a:rPr lang="ru-RU" sz="2400" b="1" dirty="0" smtClean="0"/>
              <a:t>:</a:t>
            </a:r>
            <a:r>
              <a:rPr lang="en-US" sz="2400" b="1" dirty="0" smtClean="0"/>
              <a:t> </a:t>
            </a:r>
            <a:r>
              <a:rPr lang="ru-RU" sz="2400" b="1" dirty="0" smtClean="0"/>
              <a:t>преимущества</a:t>
            </a:r>
            <a:endParaRPr lang="en-US" sz="2400" b="1" dirty="0"/>
          </a:p>
        </p:txBody>
      </p:sp>
      <p:sp>
        <p:nvSpPr>
          <p:cNvPr id="25606" name="Rettangolo 6"/>
          <p:cNvSpPr>
            <a:spLocks noChangeArrowheads="1"/>
          </p:cNvSpPr>
          <p:nvPr/>
        </p:nvSpPr>
        <p:spPr bwMode="auto">
          <a:xfrm>
            <a:off x="467544" y="908720"/>
            <a:ext cx="6480175" cy="5047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>
                <a:solidFill>
                  <a:schemeClr val="bg2"/>
                </a:solidFill>
              </a:rPr>
              <a:t>• </a:t>
            </a:r>
            <a:r>
              <a:rPr lang="ru-RU" sz="2400" i="1" dirty="0" smtClean="0">
                <a:solidFill>
                  <a:schemeClr val="bg2"/>
                </a:solidFill>
              </a:rPr>
              <a:t>эстетическое и функциональное улучшение;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ru-RU" sz="2400" i="1" dirty="0">
                <a:solidFill>
                  <a:schemeClr val="bg2"/>
                </a:solidFill>
              </a:rPr>
              <a:t>п</a:t>
            </a:r>
            <a:r>
              <a:rPr lang="ru-RU" sz="2400" i="1" dirty="0" smtClean="0">
                <a:solidFill>
                  <a:schemeClr val="bg2"/>
                </a:solidFill>
              </a:rPr>
              <a:t>рофилактика пролапса гениталий</a:t>
            </a:r>
            <a:r>
              <a:rPr lang="en-US" sz="2400" i="1" dirty="0" smtClean="0">
                <a:solidFill>
                  <a:schemeClr val="bg2"/>
                </a:solidFill>
              </a:rPr>
              <a:t>;</a:t>
            </a:r>
            <a:endParaRPr lang="ru-RU" sz="2400" i="1" dirty="0" smtClean="0">
              <a:solidFill>
                <a:schemeClr val="bg2"/>
              </a:solidFill>
            </a:endParaRP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ru-RU" sz="2400" i="1" dirty="0" smtClean="0">
                <a:solidFill>
                  <a:schemeClr val="bg2"/>
                </a:solidFill>
              </a:rPr>
              <a:t>не требует в последующем</a:t>
            </a:r>
            <a:r>
              <a:rPr lang="en-US" sz="2400" i="1" dirty="0" smtClean="0">
                <a:solidFill>
                  <a:schemeClr val="bg2"/>
                </a:solidFill>
              </a:rPr>
              <a:t> </a:t>
            </a:r>
            <a:r>
              <a:rPr lang="ru-RU" sz="2400" i="1" dirty="0" err="1" smtClean="0">
                <a:solidFill>
                  <a:schemeClr val="bg2"/>
                </a:solidFill>
              </a:rPr>
              <a:t>родоразрешения</a:t>
            </a:r>
            <a:r>
              <a:rPr lang="ru-RU" sz="2400" i="1" dirty="0" smtClean="0">
                <a:solidFill>
                  <a:schemeClr val="bg2"/>
                </a:solidFill>
              </a:rPr>
              <a:t> путем операции кесарева сечения</a:t>
            </a:r>
            <a:r>
              <a:rPr lang="en-US" sz="2400" i="1" dirty="0" smtClean="0">
                <a:solidFill>
                  <a:schemeClr val="bg2"/>
                </a:solidFill>
              </a:rPr>
              <a:t>;</a:t>
            </a:r>
            <a:r>
              <a:rPr lang="ru-RU" sz="2400" i="1" dirty="0" smtClean="0">
                <a:solidFill>
                  <a:schemeClr val="bg2"/>
                </a:solidFill>
              </a:rPr>
              <a:t> </a:t>
            </a:r>
            <a:endParaRPr lang="ru-RU" sz="2400" i="1" dirty="0">
              <a:solidFill>
                <a:schemeClr val="bg2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i="1" dirty="0" smtClean="0">
                <a:solidFill>
                  <a:schemeClr val="bg2"/>
                </a:solidFill>
              </a:rPr>
              <a:t>• </a:t>
            </a:r>
            <a:r>
              <a:rPr lang="ru-RU" sz="2400" i="1" dirty="0" smtClean="0">
                <a:solidFill>
                  <a:schemeClr val="bg2"/>
                </a:solidFill>
              </a:rPr>
              <a:t>минимальные инвазивные технологии;</a:t>
            </a:r>
            <a:endParaRPr lang="en-US" sz="2400" i="1" dirty="0">
              <a:solidFill>
                <a:schemeClr val="bg2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i="1" dirty="0">
                <a:solidFill>
                  <a:schemeClr val="bg2"/>
                </a:solidFill>
              </a:rPr>
              <a:t>• </a:t>
            </a:r>
            <a:r>
              <a:rPr lang="ru-RU" sz="2400" i="1" dirty="0" smtClean="0">
                <a:solidFill>
                  <a:schemeClr val="bg2"/>
                </a:solidFill>
              </a:rPr>
              <a:t>местная анестезия;</a:t>
            </a:r>
            <a:endParaRPr lang="en-US" sz="2400" i="1" dirty="0">
              <a:solidFill>
                <a:schemeClr val="bg2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i="1" dirty="0">
                <a:solidFill>
                  <a:schemeClr val="bg2"/>
                </a:solidFill>
              </a:rPr>
              <a:t>• </a:t>
            </a:r>
            <a:r>
              <a:rPr lang="ru-RU" sz="2400" i="1" dirty="0" smtClean="0">
                <a:solidFill>
                  <a:schemeClr val="bg2"/>
                </a:solidFill>
              </a:rPr>
              <a:t>быстрый восстановительный период.</a:t>
            </a:r>
            <a:endParaRPr lang="it-IT" sz="2400" i="1" dirty="0">
              <a:solidFill>
                <a:schemeClr val="bg2"/>
              </a:solidFill>
            </a:endParaRPr>
          </a:p>
        </p:txBody>
      </p:sp>
      <p:pic>
        <p:nvPicPr>
          <p:cNvPr id="25607" name="Picture 2" descr="http://img.over-blog.com/217x165/4/44/58/16/vantagg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25" y="3500438"/>
            <a:ext cx="20669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3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60962E-6 L 0.62605 1.60962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asellaDiTesto 2"/>
          <p:cNvSpPr txBox="1">
            <a:spLocks noChangeArrowheads="1"/>
          </p:cNvSpPr>
          <p:nvPr/>
        </p:nvSpPr>
        <p:spPr bwMode="auto">
          <a:xfrm>
            <a:off x="468313" y="476250"/>
            <a:ext cx="81298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/>
              <a:t>Нить для вагинального сужения </a:t>
            </a:r>
            <a:r>
              <a:rPr lang="en-US" sz="2400" b="1" dirty="0" smtClean="0"/>
              <a:t>: </a:t>
            </a:r>
            <a:r>
              <a:rPr lang="ru-RU" sz="2400" b="1" dirty="0" smtClean="0"/>
              <a:t>как это работает?</a:t>
            </a:r>
            <a:endParaRPr lang="en-US" sz="2400" b="1" dirty="0"/>
          </a:p>
        </p:txBody>
      </p:sp>
      <p:sp>
        <p:nvSpPr>
          <p:cNvPr id="26626" name="CasellaDiTesto 3"/>
          <p:cNvSpPr txBox="1">
            <a:spLocks noChangeArrowheads="1"/>
          </p:cNvSpPr>
          <p:nvPr/>
        </p:nvSpPr>
        <p:spPr bwMode="auto">
          <a:xfrm>
            <a:off x="179388" y="1989138"/>
            <a:ext cx="79216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bg2"/>
                </a:solidFill>
              </a:rPr>
              <a:t>Нить может быть введена в мышцы промежности или подкожную область в зависимости от проблемы.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CasellaDiTesto 3"/>
          <p:cNvSpPr txBox="1">
            <a:spLocks noChangeArrowheads="1"/>
          </p:cNvSpPr>
          <p:nvPr/>
        </p:nvSpPr>
        <p:spPr bwMode="auto">
          <a:xfrm>
            <a:off x="468313" y="476250"/>
            <a:ext cx="23558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 smtClean="0"/>
              <a:t>Промежность </a:t>
            </a:r>
            <a:endParaRPr lang="it-IT" sz="2400" b="1" dirty="0"/>
          </a:p>
        </p:txBody>
      </p:sp>
      <p:sp>
        <p:nvSpPr>
          <p:cNvPr id="27650" name="CasellaDiTesto 5"/>
          <p:cNvSpPr txBox="1">
            <a:spLocks noChangeArrowheads="1"/>
          </p:cNvSpPr>
          <p:nvPr/>
        </p:nvSpPr>
        <p:spPr bwMode="auto">
          <a:xfrm>
            <a:off x="1233297" y="1214438"/>
            <a:ext cx="66774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F791F9"/>
                </a:solidFill>
              </a:rPr>
              <a:t>В центре внимания </a:t>
            </a:r>
            <a:r>
              <a:rPr lang="ru-RU" b="1" dirty="0" smtClean="0">
                <a:solidFill>
                  <a:srgbClr val="F791F9"/>
                </a:solidFill>
              </a:rPr>
              <a:t>техника вагинального сужения</a:t>
            </a:r>
            <a:endParaRPr lang="en-US" b="1" dirty="0">
              <a:solidFill>
                <a:srgbClr val="F791F9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95536" y="1556792"/>
            <a:ext cx="8280152" cy="1918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1600" dirty="0" smtClean="0">
                <a:solidFill>
                  <a:schemeClr val="bg2"/>
                </a:solidFill>
                <a:latin typeface="+mn-lt"/>
              </a:rPr>
              <a:t>Это область между лобковым симфизом и копчиком.</a:t>
            </a:r>
            <a:endParaRPr lang="ru-RU" sz="1600" dirty="0">
              <a:solidFill>
                <a:schemeClr val="bg2"/>
              </a:solidFill>
              <a:latin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ru-RU" sz="1600" dirty="0" smtClean="0">
                <a:solidFill>
                  <a:schemeClr val="bg2"/>
                </a:solidFill>
                <a:latin typeface="+mn-lt"/>
              </a:rPr>
              <a:t>Мускулатура тазового дна состоит из диафрагмы таза( лобково-копчиковая и подвздошно-копчиковая мышцы, копчиковая мышца и наружный сфинктер заднего прохода), мочеполовой диафрагмы и двух поперечнополосатых мышц</a:t>
            </a:r>
            <a:r>
              <a:rPr lang="en-US" sz="1600" dirty="0" smtClean="0">
                <a:solidFill>
                  <a:schemeClr val="bg2"/>
                </a:solidFill>
                <a:latin typeface="+mn-lt"/>
              </a:rPr>
              <a:t>--</a:t>
            </a:r>
            <a:r>
              <a:rPr lang="ru-RU" sz="1600" dirty="0" smtClean="0">
                <a:solidFill>
                  <a:schemeClr val="bg2"/>
                </a:solidFill>
                <a:latin typeface="+mn-lt"/>
              </a:rPr>
              <a:t> седалищно-пещеристой и луковично- губчатой.</a:t>
            </a:r>
            <a:endParaRPr lang="it-IT" sz="1600" dirty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27652" name="Picture 2" descr="http://upload.wikimedia.org/wikipedia/commons/f/fb/Gray40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3429000"/>
            <a:ext cx="3025775" cy="328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Fig1axlab"/>
          <p:cNvPicPr>
            <a:picLocks noChangeAspect="1" noChangeArrowheads="1"/>
          </p:cNvPicPr>
          <p:nvPr/>
        </p:nvPicPr>
        <p:blipFill>
          <a:blip r:embed="rId3" cstate="print">
            <a:lum bright="-12000" contrast="-6000"/>
          </a:blip>
          <a:srcRect l="6697" t="10176" r="16238" b="2238"/>
          <a:stretch>
            <a:fillRect/>
          </a:stretch>
        </p:blipFill>
        <p:spPr bwMode="auto">
          <a:xfrm>
            <a:off x="-3175" y="3175"/>
            <a:ext cx="4879975" cy="4445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957891" name="Picture 3" descr="Fig1bxlab"/>
          <p:cNvPicPr>
            <a:picLocks noChangeAspect="1" noChangeArrowheads="1"/>
          </p:cNvPicPr>
          <p:nvPr/>
        </p:nvPicPr>
        <p:blipFill>
          <a:blip r:embed="rId4" cstate="print">
            <a:lum bright="-18000"/>
          </a:blip>
          <a:srcRect l="6027" t="9566" r="14397"/>
          <a:stretch>
            <a:fillRect/>
          </a:stretch>
        </p:blipFill>
        <p:spPr bwMode="auto">
          <a:xfrm>
            <a:off x="4038600" y="2262188"/>
            <a:ext cx="5110163" cy="4595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4724400" y="857250"/>
            <a:ext cx="4419600" cy="584200"/>
          </a:xfrm>
          <a:prstGeom prst="rect">
            <a:avLst/>
          </a:prstGeom>
          <a:noFill/>
          <a:ln w="25400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latin typeface="a"/>
              </a:rPr>
              <a:t>Промежность в норме </a:t>
            </a:r>
            <a:r>
              <a:rPr lang="ru-RU" sz="3200" b="1" dirty="0" smtClean="0">
                <a:solidFill>
                  <a:srgbClr val="F791F9"/>
                </a:solidFill>
                <a:latin typeface="a"/>
              </a:rPr>
              <a:t> </a:t>
            </a:r>
            <a:endParaRPr lang="en-US" sz="3200" b="1" dirty="0">
              <a:solidFill>
                <a:srgbClr val="F791F9"/>
              </a:solidFill>
              <a:latin typeface="a"/>
            </a:endParaRPr>
          </a:p>
        </p:txBody>
      </p:sp>
      <p:sp>
        <p:nvSpPr>
          <p:cNvPr id="1957893" name="Freeform 5"/>
          <p:cNvSpPr>
            <a:spLocks/>
          </p:cNvSpPr>
          <p:nvPr/>
        </p:nvSpPr>
        <p:spPr bwMode="auto">
          <a:xfrm>
            <a:off x="973138" y="2452688"/>
            <a:ext cx="2365375" cy="669925"/>
          </a:xfrm>
          <a:custGeom>
            <a:avLst/>
            <a:gdLst>
              <a:gd name="T0" fmla="*/ 0 w 1490"/>
              <a:gd name="T1" fmla="*/ 0 h 422"/>
              <a:gd name="T2" fmla="*/ 612 w 1490"/>
              <a:gd name="T3" fmla="*/ 384 h 422"/>
              <a:gd name="T4" fmla="*/ 1490 w 1490"/>
              <a:gd name="T5" fmla="*/ 229 h 422"/>
              <a:gd name="T6" fmla="*/ 0 60000 65536"/>
              <a:gd name="T7" fmla="*/ 0 60000 65536"/>
              <a:gd name="T8" fmla="*/ 0 60000 65536"/>
              <a:gd name="T9" fmla="*/ 0 w 1490"/>
              <a:gd name="T10" fmla="*/ 0 h 422"/>
              <a:gd name="T11" fmla="*/ 1490 w 1490"/>
              <a:gd name="T12" fmla="*/ 422 h 4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90" h="422">
                <a:moveTo>
                  <a:pt x="0" y="0"/>
                </a:moveTo>
                <a:cubicBezTo>
                  <a:pt x="137" y="137"/>
                  <a:pt x="354" y="338"/>
                  <a:pt x="612" y="384"/>
                </a:cubicBezTo>
                <a:cubicBezTo>
                  <a:pt x="860" y="422"/>
                  <a:pt x="1287" y="325"/>
                  <a:pt x="1490" y="229"/>
                </a:cubicBezTo>
              </a:path>
            </a:pathLst>
          </a:custGeom>
          <a:noFill/>
          <a:ln w="76200">
            <a:solidFill>
              <a:srgbClr val="FC0128"/>
            </a:solidFill>
            <a:round/>
            <a:headEnd type="stealth" w="lg" len="lg"/>
            <a:tailEnd type="stealth" w="lg" len="lg"/>
          </a:ln>
        </p:spPr>
        <p:txBody>
          <a:bodyPr/>
          <a:lstStyle/>
          <a:p>
            <a:endParaRPr lang="it-IT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78808" y="4643440"/>
            <a:ext cx="7393567" cy="1506538"/>
            <a:chOff x="418" y="2928"/>
            <a:chExt cx="4094" cy="949"/>
          </a:xfrm>
        </p:grpSpPr>
        <p:sp>
          <p:nvSpPr>
            <p:cNvPr id="31750" name="Oval 7"/>
            <p:cNvSpPr>
              <a:spLocks noChangeArrowheads="1"/>
            </p:cNvSpPr>
            <p:nvPr/>
          </p:nvSpPr>
          <p:spPr bwMode="auto">
            <a:xfrm>
              <a:off x="3360" y="2928"/>
              <a:ext cx="1152" cy="864"/>
            </a:xfrm>
            <a:prstGeom prst="ellipse">
              <a:avLst/>
            </a:prstGeom>
            <a:noFill/>
            <a:ln w="25400" algn="ctr">
              <a:solidFill>
                <a:srgbClr val="FC0128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751" name="Text Box 8"/>
            <p:cNvSpPr txBox="1">
              <a:spLocks noChangeArrowheads="1"/>
            </p:cNvSpPr>
            <p:nvPr/>
          </p:nvSpPr>
          <p:spPr bwMode="auto">
            <a:xfrm>
              <a:off x="418" y="3150"/>
              <a:ext cx="2289" cy="727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300" dirty="0" smtClean="0">
                  <a:solidFill>
                    <a:schemeClr val="bg2"/>
                  </a:solidFill>
                  <a:latin typeface="a"/>
                </a:rPr>
                <a:t>Когда мышцы разорваны ничего не держит прямую кишку на месте</a:t>
              </a:r>
              <a:endParaRPr lang="en-US" sz="2300" dirty="0">
                <a:solidFill>
                  <a:schemeClr val="bg2"/>
                </a:solidFill>
                <a:latin typeface="a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5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5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789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magin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8" y="6413500"/>
            <a:ext cx="1727200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2 İçerik Yer Tutucusu"/>
          <p:cNvSpPr>
            <a:spLocks noGrp="1"/>
          </p:cNvSpPr>
          <p:nvPr>
            <p:ph idx="4294967295"/>
          </p:nvPr>
        </p:nvSpPr>
        <p:spPr>
          <a:xfrm>
            <a:off x="0" y="1412875"/>
            <a:ext cx="5113338" cy="4537075"/>
          </a:xfrm>
        </p:spPr>
        <p:txBody>
          <a:bodyPr/>
          <a:lstStyle/>
          <a:p>
            <a:endParaRPr lang="it-IT" sz="2000" dirty="0" smtClean="0">
              <a:solidFill>
                <a:schemeClr val="bg2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bg2"/>
                </a:solidFill>
              </a:rPr>
              <a:t>Мини-инвазивная техника</a:t>
            </a:r>
            <a:endParaRPr lang="tr-TR" sz="2000" dirty="0" smtClean="0">
              <a:solidFill>
                <a:schemeClr val="bg2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bg2"/>
                </a:solidFill>
              </a:rPr>
              <a:t>Минимальная по продолжительности</a:t>
            </a:r>
            <a:endParaRPr lang="it-IT" sz="2000" dirty="0" smtClean="0">
              <a:solidFill>
                <a:schemeClr val="bg2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bg2"/>
                </a:solidFill>
              </a:rPr>
              <a:t>Местная анестезия </a:t>
            </a:r>
            <a:endParaRPr lang="en-US" sz="2000" dirty="0" smtClean="0">
              <a:solidFill>
                <a:schemeClr val="bg2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bg2"/>
                </a:solidFill>
              </a:rPr>
              <a:t>Однократное введение АБ</a:t>
            </a:r>
            <a:endParaRPr lang="tr-TR" sz="2000" dirty="0" smtClean="0">
              <a:solidFill>
                <a:schemeClr val="bg2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bg2"/>
                </a:solidFill>
              </a:rPr>
              <a:t>Хирургия одного дня</a:t>
            </a:r>
            <a:endParaRPr lang="en-US" sz="2000" b="1" dirty="0" smtClean="0">
              <a:solidFill>
                <a:srgbClr val="F791F9"/>
              </a:solidFill>
            </a:endParaRPr>
          </a:p>
          <a:p>
            <a:endParaRPr lang="tr-TR" sz="2000" dirty="0" smtClean="0">
              <a:solidFill>
                <a:schemeClr val="bg2"/>
              </a:solidFill>
            </a:endParaRPr>
          </a:p>
        </p:txBody>
      </p:sp>
      <p:sp>
        <p:nvSpPr>
          <p:cNvPr id="33794" name="CasellaDiTesto 4"/>
          <p:cNvSpPr txBox="1">
            <a:spLocks noChangeArrowheads="1"/>
          </p:cNvSpPr>
          <p:nvPr/>
        </p:nvSpPr>
        <p:spPr bwMode="auto">
          <a:xfrm>
            <a:off x="467544" y="220191"/>
            <a:ext cx="767338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/>
              <a:t>Техника вагинального сужения с помощью нити </a:t>
            </a:r>
          </a:p>
          <a:p>
            <a:pPr algn="ctr"/>
            <a:r>
              <a:rPr lang="ru-RU" sz="2400" b="1" dirty="0" smtClean="0"/>
              <a:t>против </a:t>
            </a:r>
            <a:r>
              <a:rPr lang="ru-RU" sz="2400" b="1" dirty="0" err="1" smtClean="0"/>
              <a:t>кольпоперинеолеваторопластики</a:t>
            </a:r>
            <a:endParaRPr lang="en-US" sz="2400" b="1" dirty="0"/>
          </a:p>
        </p:txBody>
      </p:sp>
      <p:sp>
        <p:nvSpPr>
          <p:cNvPr id="6" name="2 İçerik Yer Tutucusu"/>
          <p:cNvSpPr txBox="1">
            <a:spLocks/>
          </p:cNvSpPr>
          <p:nvPr/>
        </p:nvSpPr>
        <p:spPr bwMode="auto">
          <a:xfrm>
            <a:off x="4030663" y="2320925"/>
            <a:ext cx="5113337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447675" indent="-382588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/>
            </a:pPr>
            <a:endParaRPr lang="it-IT" dirty="0">
              <a:solidFill>
                <a:schemeClr val="bg2"/>
              </a:solidFill>
              <a:cs typeface="+mn-cs"/>
            </a:endParaRPr>
          </a:p>
          <a:p>
            <a:pPr marL="447675" indent="-382588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chemeClr val="bg2"/>
                </a:solidFill>
                <a:cs typeface="+mn-cs"/>
              </a:rPr>
              <a:t>Инвазивная техника</a:t>
            </a:r>
            <a:endParaRPr lang="en-US" dirty="0">
              <a:solidFill>
                <a:schemeClr val="bg2"/>
              </a:solidFill>
              <a:cs typeface="+mn-cs"/>
            </a:endParaRPr>
          </a:p>
          <a:p>
            <a:pPr marL="447675" indent="-382588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chemeClr val="bg2"/>
                </a:solidFill>
                <a:cs typeface="+mn-cs"/>
              </a:rPr>
              <a:t>Один час и более</a:t>
            </a:r>
            <a:endParaRPr lang="it-IT" dirty="0">
              <a:solidFill>
                <a:schemeClr val="bg2"/>
              </a:solidFill>
              <a:cs typeface="+mn-cs"/>
            </a:endParaRPr>
          </a:p>
          <a:p>
            <a:pPr marL="447675" indent="-382588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chemeClr val="bg2"/>
                </a:solidFill>
                <a:cs typeface="+mn-cs"/>
              </a:rPr>
              <a:t>Общая анестезия</a:t>
            </a:r>
            <a:endParaRPr lang="en-US" dirty="0">
              <a:solidFill>
                <a:schemeClr val="bg2"/>
              </a:solidFill>
              <a:cs typeface="+mn-cs"/>
            </a:endParaRPr>
          </a:p>
          <a:p>
            <a:pPr marL="447675" indent="-382588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chemeClr val="bg2"/>
                </a:solidFill>
                <a:cs typeface="+mn-cs"/>
              </a:rPr>
              <a:t>Продолжительная АБ-терапия</a:t>
            </a:r>
            <a:endParaRPr lang="tr-TR" dirty="0">
              <a:solidFill>
                <a:schemeClr val="bg2"/>
              </a:solidFill>
              <a:cs typeface="+mn-cs"/>
            </a:endParaRPr>
          </a:p>
          <a:p>
            <a:pPr marL="447675" indent="-382588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chemeClr val="bg2"/>
                </a:solidFill>
                <a:cs typeface="+mn-cs"/>
              </a:rPr>
              <a:t>Специальные хирургические инструменты</a:t>
            </a:r>
            <a:endParaRPr lang="tr-TR" dirty="0">
              <a:solidFill>
                <a:schemeClr val="bg2"/>
              </a:solidFill>
              <a:cs typeface="+mn-cs"/>
            </a:endParaRPr>
          </a:p>
        </p:txBody>
      </p:sp>
      <p:sp>
        <p:nvSpPr>
          <p:cNvPr id="33796" name="CasellaDiTesto 6"/>
          <p:cNvSpPr txBox="1">
            <a:spLocks noChangeArrowheads="1"/>
          </p:cNvSpPr>
          <p:nvPr/>
        </p:nvSpPr>
        <p:spPr bwMode="auto">
          <a:xfrm>
            <a:off x="176641" y="1071588"/>
            <a:ext cx="41593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F791F9"/>
                </a:solidFill>
              </a:rPr>
              <a:t>Техника вагинального </a:t>
            </a:r>
            <a:r>
              <a:rPr lang="ru-RU" b="1" dirty="0" smtClean="0">
                <a:solidFill>
                  <a:srgbClr val="F791F9"/>
                </a:solidFill>
              </a:rPr>
              <a:t>сужения</a:t>
            </a:r>
          </a:p>
          <a:p>
            <a:pPr algn="ctr"/>
            <a:r>
              <a:rPr lang="ru-RU" b="1" dirty="0" smtClean="0">
                <a:solidFill>
                  <a:srgbClr val="F791F9"/>
                </a:solidFill>
              </a:rPr>
              <a:t> </a:t>
            </a:r>
            <a:r>
              <a:rPr lang="ru-RU" b="1" dirty="0">
                <a:solidFill>
                  <a:srgbClr val="F791F9"/>
                </a:solidFill>
              </a:rPr>
              <a:t>с помощью нити </a:t>
            </a:r>
          </a:p>
        </p:txBody>
      </p:sp>
      <p:sp>
        <p:nvSpPr>
          <p:cNvPr id="33797" name="CasellaDiTesto 7"/>
          <p:cNvSpPr txBox="1">
            <a:spLocks noChangeArrowheads="1"/>
          </p:cNvSpPr>
          <p:nvPr/>
        </p:nvSpPr>
        <p:spPr bwMode="auto">
          <a:xfrm>
            <a:off x="5148263" y="2205038"/>
            <a:ext cx="25090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rgbClr val="F791F9"/>
                </a:solidFill>
              </a:rPr>
              <a:t>Перинеопластика</a:t>
            </a:r>
            <a:r>
              <a:rPr lang="ru-RU" b="1" dirty="0" smtClean="0">
                <a:solidFill>
                  <a:srgbClr val="F791F9"/>
                </a:solidFill>
              </a:rPr>
              <a:t> </a:t>
            </a:r>
            <a:endParaRPr lang="it-IT" b="1" dirty="0">
              <a:solidFill>
                <a:srgbClr val="F791F9"/>
              </a:solidFill>
            </a:endParaRPr>
          </a:p>
        </p:txBody>
      </p:sp>
      <p:pic>
        <p:nvPicPr>
          <p:cNvPr id="33798" name="Picture 2" descr="http://www.disabili.com/images/stories/bilancia_2.jpg"/>
          <p:cNvPicPr>
            <a:picLocks noChangeAspect="1" noChangeArrowheads="1"/>
          </p:cNvPicPr>
          <p:nvPr/>
        </p:nvPicPr>
        <p:blipFill>
          <a:blip r:embed="rId3" cstate="print"/>
          <a:srcRect l="13795" r="13284" b="11011"/>
          <a:stretch>
            <a:fillRect/>
          </a:stretch>
        </p:blipFill>
        <p:spPr bwMode="auto">
          <a:xfrm>
            <a:off x="6480175" y="4652963"/>
            <a:ext cx="2663825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CasellaDiTesto 3"/>
          <p:cNvSpPr txBox="1">
            <a:spLocks noChangeArrowheads="1"/>
          </p:cNvSpPr>
          <p:nvPr/>
        </p:nvSpPr>
        <p:spPr bwMode="auto">
          <a:xfrm>
            <a:off x="468313" y="476250"/>
            <a:ext cx="44030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 smtClean="0"/>
              <a:t>В результате мы получаем</a:t>
            </a:r>
            <a:r>
              <a:rPr lang="en-US" sz="2400" b="1" dirty="0" smtClean="0"/>
              <a:t>:</a:t>
            </a:r>
            <a:endParaRPr lang="it-IT" sz="2400" b="1" dirty="0"/>
          </a:p>
        </p:txBody>
      </p:sp>
      <p:sp>
        <p:nvSpPr>
          <p:cNvPr id="29698" name="CasellaDiTesto 7"/>
          <p:cNvSpPr txBox="1">
            <a:spLocks noChangeArrowheads="1"/>
          </p:cNvSpPr>
          <p:nvPr/>
        </p:nvSpPr>
        <p:spPr bwMode="auto">
          <a:xfrm>
            <a:off x="684213" y="1628775"/>
            <a:ext cx="7559675" cy="3539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ru-RU" sz="2800" dirty="0" smtClean="0">
                <a:solidFill>
                  <a:schemeClr val="bg2"/>
                </a:solidFill>
              </a:rPr>
              <a:t>Профилактику опущения женских половых органов</a:t>
            </a:r>
          </a:p>
          <a:p>
            <a:pPr marL="457200" indent="-457200">
              <a:buFont typeface="Arial"/>
              <a:buChar char="•"/>
            </a:pPr>
            <a:r>
              <a:rPr lang="ru-RU" sz="2800" dirty="0" smtClean="0">
                <a:solidFill>
                  <a:schemeClr val="bg2"/>
                </a:solidFill>
              </a:rPr>
              <a:t>(восстановление тонуса мышц промежности у женщин </a:t>
            </a:r>
            <a:r>
              <a:rPr lang="ru-RU" sz="2800" dirty="0" err="1" smtClean="0">
                <a:solidFill>
                  <a:schemeClr val="bg2"/>
                </a:solidFill>
              </a:rPr>
              <a:t>перименопаузального</a:t>
            </a:r>
            <a:r>
              <a:rPr lang="ru-RU" sz="2800" dirty="0" smtClean="0">
                <a:solidFill>
                  <a:schemeClr val="bg2"/>
                </a:solidFill>
              </a:rPr>
              <a:t> периода)</a:t>
            </a:r>
          </a:p>
          <a:p>
            <a:pPr marL="457200" indent="-457200">
              <a:buFont typeface="Arial"/>
              <a:buChar char="•"/>
            </a:pPr>
            <a:r>
              <a:rPr lang="ru-RU" sz="2800" dirty="0" smtClean="0">
                <a:solidFill>
                  <a:schemeClr val="bg2"/>
                </a:solidFill>
              </a:rPr>
              <a:t>Улучшение качества сексуальной жизни</a:t>
            </a:r>
          </a:p>
          <a:p>
            <a:pPr marL="457200" indent="-457200">
              <a:buFont typeface="Arial"/>
              <a:buChar char="•"/>
            </a:pPr>
            <a:r>
              <a:rPr lang="ru-RU" sz="2800" dirty="0" smtClean="0">
                <a:solidFill>
                  <a:schemeClr val="bg2"/>
                </a:solidFill>
              </a:rPr>
              <a:t>Профилактика инфекционных осложнений влагалища</a:t>
            </a:r>
            <a:endParaRPr lang="it-IT" sz="28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95536" y="2348880"/>
            <a:ext cx="89289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791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Вагинальное сужение </a:t>
            </a:r>
          </a:p>
          <a:p>
            <a:pPr algn="ctr"/>
            <a:r>
              <a:rPr lang="ru-RU" sz="5400" b="1" dirty="0">
                <a:solidFill>
                  <a:srgbClr val="F791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sz="5400" b="1" dirty="0" smtClean="0">
                <a:solidFill>
                  <a:srgbClr val="F791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линическое обучение</a:t>
            </a:r>
            <a:endParaRPr lang="it-IT" sz="5400" b="1" dirty="0">
              <a:solidFill>
                <a:srgbClr val="F791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03" name="Picture 3" descr="operazio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2060848"/>
            <a:ext cx="19431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asellaDiTesto 13"/>
          <p:cNvSpPr txBox="1"/>
          <p:nvPr/>
        </p:nvSpPr>
        <p:spPr>
          <a:xfrm>
            <a:off x="250825" y="4941888"/>
            <a:ext cx="889317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dirty="0">
                <a:solidFill>
                  <a:schemeClr val="bg2"/>
                </a:solidFill>
              </a:rPr>
              <a:t>A. A. </a:t>
            </a:r>
            <a:r>
              <a:rPr lang="it-IT" dirty="0" err="1">
                <a:solidFill>
                  <a:schemeClr val="bg2"/>
                </a:solidFill>
              </a:rPr>
              <a:t>Adamyan</a:t>
            </a:r>
            <a:r>
              <a:rPr lang="it-IT" dirty="0">
                <a:solidFill>
                  <a:schemeClr val="bg2"/>
                </a:solidFill>
              </a:rPr>
              <a:t>, </a:t>
            </a:r>
            <a:r>
              <a:rPr lang="it-IT" dirty="0" err="1">
                <a:solidFill>
                  <a:schemeClr val="bg2"/>
                </a:solidFill>
              </a:rPr>
              <a:t>et</a:t>
            </a:r>
            <a:r>
              <a:rPr lang="it-IT" dirty="0">
                <a:solidFill>
                  <a:schemeClr val="bg2"/>
                </a:solidFill>
              </a:rPr>
              <a:t> </a:t>
            </a:r>
            <a:r>
              <a:rPr lang="it-IT" dirty="0" err="1">
                <a:solidFill>
                  <a:schemeClr val="bg2"/>
                </a:solidFill>
              </a:rPr>
              <a:t>other</a:t>
            </a:r>
            <a:endParaRPr lang="it-IT" dirty="0">
              <a:solidFill>
                <a:schemeClr val="bg2"/>
              </a:solidFill>
            </a:endParaRPr>
          </a:p>
          <a:p>
            <a:pPr>
              <a:defRPr/>
            </a:pPr>
            <a:r>
              <a:rPr lang="ru-RU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Создал морфологические основы подтяжки лица с использованием колючих нитей.</a:t>
            </a:r>
            <a:endParaRPr lang="it-IT" i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defRPr/>
            </a:pPr>
            <a:r>
              <a:rPr lang="it-IT" dirty="0">
                <a:solidFill>
                  <a:schemeClr val="bg2"/>
                </a:solidFill>
              </a:rPr>
              <a:t>V. </a:t>
            </a:r>
            <a:r>
              <a:rPr lang="it-IT" dirty="0" err="1">
                <a:solidFill>
                  <a:schemeClr val="bg2"/>
                </a:solidFill>
              </a:rPr>
              <a:t>Vishnevsky</a:t>
            </a:r>
            <a:r>
              <a:rPr lang="it-IT" dirty="0">
                <a:solidFill>
                  <a:schemeClr val="bg2"/>
                </a:solidFill>
              </a:rPr>
              <a:t> </a:t>
            </a:r>
            <a:r>
              <a:rPr lang="it-IT" dirty="0" err="1">
                <a:solidFill>
                  <a:schemeClr val="bg2"/>
                </a:solidFill>
              </a:rPr>
              <a:t>Institute</a:t>
            </a:r>
            <a:r>
              <a:rPr lang="it-IT" dirty="0">
                <a:solidFill>
                  <a:schemeClr val="bg2"/>
                </a:solidFill>
              </a:rPr>
              <a:t> </a:t>
            </a:r>
            <a:r>
              <a:rPr lang="it-IT" dirty="0" err="1">
                <a:solidFill>
                  <a:schemeClr val="bg2"/>
                </a:solidFill>
              </a:rPr>
              <a:t>of</a:t>
            </a:r>
            <a:r>
              <a:rPr lang="it-IT" dirty="0">
                <a:solidFill>
                  <a:schemeClr val="bg2"/>
                </a:solidFill>
              </a:rPr>
              <a:t> </a:t>
            </a:r>
            <a:r>
              <a:rPr lang="it-IT" dirty="0" err="1">
                <a:solidFill>
                  <a:schemeClr val="bg2"/>
                </a:solidFill>
              </a:rPr>
              <a:t>Surgery</a:t>
            </a:r>
            <a:r>
              <a:rPr lang="it-IT" dirty="0">
                <a:solidFill>
                  <a:schemeClr val="bg2"/>
                </a:solidFill>
              </a:rPr>
              <a:t>, </a:t>
            </a:r>
            <a:r>
              <a:rPr lang="it-IT" dirty="0" err="1">
                <a:solidFill>
                  <a:schemeClr val="bg2"/>
                </a:solidFill>
              </a:rPr>
              <a:t>Russian</a:t>
            </a:r>
            <a:r>
              <a:rPr lang="it-IT" dirty="0">
                <a:solidFill>
                  <a:schemeClr val="bg2"/>
                </a:solidFill>
              </a:rPr>
              <a:t> </a:t>
            </a:r>
            <a:r>
              <a:rPr lang="it-IT" dirty="0" err="1">
                <a:solidFill>
                  <a:schemeClr val="bg2"/>
                </a:solidFill>
              </a:rPr>
              <a:t>Academy</a:t>
            </a:r>
            <a:r>
              <a:rPr lang="it-IT" dirty="0">
                <a:solidFill>
                  <a:schemeClr val="bg2"/>
                </a:solidFill>
              </a:rPr>
              <a:t> </a:t>
            </a:r>
            <a:r>
              <a:rPr lang="it-IT" dirty="0" err="1">
                <a:solidFill>
                  <a:schemeClr val="bg2"/>
                </a:solidFill>
              </a:rPr>
              <a:t>of</a:t>
            </a:r>
            <a:r>
              <a:rPr lang="it-IT" dirty="0">
                <a:solidFill>
                  <a:schemeClr val="bg2"/>
                </a:solidFill>
              </a:rPr>
              <a:t>  </a:t>
            </a:r>
            <a:r>
              <a:rPr lang="it-IT" dirty="0" err="1">
                <a:solidFill>
                  <a:schemeClr val="bg2"/>
                </a:solidFill>
              </a:rPr>
              <a:t>Medical</a:t>
            </a:r>
            <a:r>
              <a:rPr lang="it-IT" dirty="0">
                <a:solidFill>
                  <a:schemeClr val="bg2"/>
                </a:solidFill>
              </a:rPr>
              <a:t> </a:t>
            </a:r>
            <a:r>
              <a:rPr lang="it-IT" dirty="0" err="1">
                <a:solidFill>
                  <a:schemeClr val="bg2"/>
                </a:solidFill>
              </a:rPr>
              <a:t>Sciencies</a:t>
            </a:r>
            <a:r>
              <a:rPr lang="it-IT" dirty="0">
                <a:solidFill>
                  <a:schemeClr val="bg2"/>
                </a:solidFill>
              </a:rPr>
              <a:t>, </a:t>
            </a:r>
          </a:p>
          <a:p>
            <a:pPr marL="457200" indent="-457200">
              <a:defRPr/>
            </a:pPr>
            <a:r>
              <a:rPr lang="it-IT" dirty="0">
                <a:solidFill>
                  <a:schemeClr val="bg2"/>
                </a:solidFill>
              </a:rPr>
              <a:t>   </a:t>
            </a:r>
            <a:r>
              <a:rPr lang="ru-RU" dirty="0" smtClean="0">
                <a:solidFill>
                  <a:schemeClr val="bg2"/>
                </a:solidFill>
              </a:rPr>
              <a:t>                             </a:t>
            </a:r>
            <a:r>
              <a:rPr lang="it-IT" dirty="0" smtClean="0">
                <a:solidFill>
                  <a:schemeClr val="bg2"/>
                </a:solidFill>
              </a:rPr>
              <a:t>Moscow</a:t>
            </a:r>
            <a:r>
              <a:rPr lang="it-IT" dirty="0">
                <a:solidFill>
                  <a:schemeClr val="bg2"/>
                </a:solidFill>
              </a:rPr>
              <a:t>, Russia</a:t>
            </a:r>
          </a:p>
        </p:txBody>
      </p:sp>
      <p:sp>
        <p:nvSpPr>
          <p:cNvPr id="42005" name="CasellaDiTesto 2"/>
          <p:cNvSpPr txBox="1">
            <a:spLocks noChangeArrowheads="1"/>
          </p:cNvSpPr>
          <p:nvPr/>
        </p:nvSpPr>
        <p:spPr bwMode="auto">
          <a:xfrm>
            <a:off x="251520" y="404664"/>
            <a:ext cx="73369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 smtClean="0"/>
              <a:t>Вагинальное сужение: научные исследования</a:t>
            </a:r>
            <a:endParaRPr lang="it-IT" sz="2400" b="1" dirty="0"/>
          </a:p>
        </p:txBody>
      </p:sp>
      <p:sp>
        <p:nvSpPr>
          <p:cNvPr id="13" name="Rettangolo 12"/>
          <p:cNvSpPr/>
          <p:nvPr/>
        </p:nvSpPr>
        <p:spPr>
          <a:xfrm>
            <a:off x="179388" y="3141663"/>
            <a:ext cx="9324975" cy="16303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b="1" i="1" kern="0" dirty="0">
                <a:solidFill>
                  <a:schemeClr val="bg2"/>
                </a:solidFill>
                <a:latin typeface="Arial"/>
              </a:rPr>
              <a:t>Accardo C. / </a:t>
            </a:r>
            <a:r>
              <a:rPr lang="it-IT" b="1" i="1" kern="0" dirty="0" err="1">
                <a:solidFill>
                  <a:schemeClr val="bg2"/>
                </a:solidFill>
                <a:latin typeface="Arial"/>
              </a:rPr>
              <a:t>Valentini</a:t>
            </a:r>
            <a:r>
              <a:rPr lang="it-IT" b="1" i="1" kern="0" dirty="0">
                <a:solidFill>
                  <a:schemeClr val="bg2"/>
                </a:solidFill>
                <a:latin typeface="Arial"/>
              </a:rPr>
              <a:t>  D. / </a:t>
            </a:r>
            <a:r>
              <a:rPr lang="it-IT" b="1" i="1" kern="0" dirty="0" err="1">
                <a:solidFill>
                  <a:schemeClr val="bg2"/>
                </a:solidFill>
                <a:latin typeface="Arial"/>
              </a:rPr>
              <a:t>Bonifazi</a:t>
            </a:r>
            <a:r>
              <a:rPr lang="it-IT" b="1" i="1" kern="0" dirty="0">
                <a:solidFill>
                  <a:schemeClr val="bg2"/>
                </a:solidFill>
                <a:latin typeface="Arial"/>
              </a:rPr>
              <a:t> E.</a:t>
            </a:r>
            <a:endParaRPr lang="it-IT" i="1" kern="0" dirty="0">
              <a:solidFill>
                <a:schemeClr val="bg2"/>
              </a:solidFill>
              <a:latin typeface="Arial"/>
            </a:endParaRPr>
          </a:p>
          <a:p>
            <a:pPr>
              <a:defRPr/>
            </a:pPr>
            <a:r>
              <a:rPr lang="ru-RU" b="1" i="1" kern="0" dirty="0" smtClean="0">
                <a:solidFill>
                  <a:schemeClr val="bg2"/>
                </a:solidFill>
                <a:latin typeface="Arial"/>
              </a:rPr>
              <a:t>Использовали личный опыт от</a:t>
            </a:r>
            <a:endParaRPr lang="ru-RU" b="1" i="1" kern="0" dirty="0">
              <a:solidFill>
                <a:schemeClr val="bg2"/>
              </a:solidFill>
              <a:latin typeface="Arial"/>
            </a:endParaRPr>
          </a:p>
          <a:p>
            <a:pPr>
              <a:defRPr/>
            </a:pPr>
            <a:r>
              <a:rPr lang="ru-RU" b="1" i="1" kern="0" dirty="0" smtClean="0">
                <a:solidFill>
                  <a:schemeClr val="bg2"/>
                </a:solidFill>
                <a:latin typeface="Arial"/>
              </a:rPr>
              <a:t>инъекции ботулинического </a:t>
            </a:r>
            <a:r>
              <a:rPr lang="ru-RU" b="1" i="1" kern="0" dirty="0">
                <a:solidFill>
                  <a:schemeClr val="bg2"/>
                </a:solidFill>
                <a:latin typeface="Arial"/>
              </a:rPr>
              <a:t>токсина </a:t>
            </a:r>
            <a:r>
              <a:rPr lang="ru-RU" b="1" i="1" kern="0" dirty="0" smtClean="0">
                <a:solidFill>
                  <a:schemeClr val="bg2"/>
                </a:solidFill>
                <a:latin typeface="Arial"/>
              </a:rPr>
              <a:t>до </a:t>
            </a:r>
          </a:p>
          <a:p>
            <a:pPr>
              <a:defRPr/>
            </a:pPr>
            <a:r>
              <a:rPr lang="ru-RU" b="1" i="1" kern="0" dirty="0" smtClean="0">
                <a:solidFill>
                  <a:schemeClr val="bg2"/>
                </a:solidFill>
                <a:latin typeface="Arial"/>
              </a:rPr>
              <a:t>имплантации нитей в область лица.</a:t>
            </a:r>
            <a:r>
              <a:rPr lang="it-IT" b="1" i="1" kern="0" dirty="0" smtClean="0">
                <a:solidFill>
                  <a:schemeClr val="bg2"/>
                </a:solidFill>
                <a:latin typeface="Arial"/>
              </a:rPr>
              <a:t>Bartoletti </a:t>
            </a:r>
            <a:r>
              <a:rPr lang="it-IT" b="1" i="1" kern="0" dirty="0">
                <a:solidFill>
                  <a:schemeClr val="bg2"/>
                </a:solidFill>
                <a:latin typeface="Arial"/>
              </a:rPr>
              <a:t>La Medicina estetica numero 28, anno (2 Aprile – Giugno 2004)</a:t>
            </a:r>
            <a:endParaRPr lang="it-IT" dirty="0">
              <a:solidFill>
                <a:schemeClr val="bg2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209167" y="1660823"/>
            <a:ext cx="6296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Морфо-гистологические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признаки</a:t>
            </a:r>
            <a:endParaRPr lang="it-IT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5"/>
          <p:cNvSpPr txBox="1">
            <a:spLocks noGrp="1"/>
          </p:cNvSpPr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EDA480D-6AEF-4321-BDA6-F1A91E847D96}" type="slidenum">
              <a:rPr lang="it-IT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lang="it-IT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6083" name="Rectangle 2"/>
          <p:cNvSpPr txBox="1">
            <a:spLocks noChangeArrowheads="1"/>
          </p:cNvSpPr>
          <p:nvPr/>
        </p:nvSpPr>
        <p:spPr bwMode="auto">
          <a:xfrm>
            <a:off x="107950" y="-1714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400" b="1" dirty="0" smtClean="0">
                <a:latin typeface="Calibri" pitchFamily="34" charset="0"/>
              </a:rPr>
              <a:t>Морфо-гистологические признаки колючих нитей</a:t>
            </a:r>
            <a:endParaRPr lang="it-IT" sz="2400" b="1" dirty="0">
              <a:latin typeface="Calibri" pitchFamily="34" charset="0"/>
            </a:endParaRPr>
          </a:p>
        </p:txBody>
      </p:sp>
      <p:sp>
        <p:nvSpPr>
          <p:cNvPr id="46084" name="Rectangle 3"/>
          <p:cNvSpPr>
            <a:spLocks noChangeArrowheads="1"/>
          </p:cNvSpPr>
          <p:nvPr/>
        </p:nvSpPr>
        <p:spPr bwMode="auto">
          <a:xfrm>
            <a:off x="1514475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>
              <a:solidFill>
                <a:srgbClr val="FFFFFF"/>
              </a:solidFill>
            </a:endParaRPr>
          </a:p>
        </p:txBody>
      </p:sp>
      <p:pic>
        <p:nvPicPr>
          <p:cNvPr id="46085" name="Picture 4" descr="DSCN04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836613"/>
            <a:ext cx="3505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Text Box 5"/>
          <p:cNvSpPr txBox="1">
            <a:spLocks noChangeArrowheads="1"/>
          </p:cNvSpPr>
          <p:nvPr/>
        </p:nvSpPr>
        <p:spPr bwMode="auto">
          <a:xfrm>
            <a:off x="0" y="2708275"/>
            <a:ext cx="9144000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200" i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sz="1200" b="1" dirty="0" err="1">
                <a:solidFill>
                  <a:schemeClr val="bg2"/>
                </a:solidFill>
              </a:rPr>
              <a:t>Microphotographies</a:t>
            </a:r>
            <a:r>
              <a:rPr lang="it-IT" sz="1200" b="1" dirty="0">
                <a:solidFill>
                  <a:schemeClr val="bg2"/>
                </a:solidFill>
              </a:rPr>
              <a:t> </a:t>
            </a:r>
            <a:r>
              <a:rPr lang="it-IT" sz="1200" b="1" dirty="0" err="1">
                <a:solidFill>
                  <a:schemeClr val="bg2"/>
                </a:solidFill>
              </a:rPr>
              <a:t>of</a:t>
            </a:r>
            <a:r>
              <a:rPr lang="it-IT" sz="1200" b="1" dirty="0">
                <a:solidFill>
                  <a:schemeClr val="bg2"/>
                </a:solidFill>
              </a:rPr>
              <a:t>  capsule </a:t>
            </a:r>
            <a:r>
              <a:rPr lang="it-IT" sz="1200" b="1" dirty="0" err="1">
                <a:solidFill>
                  <a:schemeClr val="bg2"/>
                </a:solidFill>
              </a:rPr>
              <a:t>surrounding</a:t>
            </a:r>
            <a:r>
              <a:rPr lang="it-IT" sz="1200" b="1" dirty="0">
                <a:solidFill>
                  <a:schemeClr val="bg2"/>
                </a:solidFill>
              </a:rPr>
              <a:t> the </a:t>
            </a:r>
            <a:r>
              <a:rPr lang="it-IT" sz="1200" b="1" dirty="0" err="1">
                <a:solidFill>
                  <a:schemeClr val="bg2"/>
                </a:solidFill>
              </a:rPr>
              <a:t>barbed</a:t>
            </a:r>
            <a:r>
              <a:rPr lang="it-IT" sz="1200" b="1" dirty="0">
                <a:solidFill>
                  <a:schemeClr val="bg2"/>
                </a:solidFill>
              </a:rPr>
              <a:t> </a:t>
            </a:r>
            <a:r>
              <a:rPr lang="it-IT" sz="1200" b="1" dirty="0" err="1">
                <a:solidFill>
                  <a:schemeClr val="bg2"/>
                </a:solidFill>
              </a:rPr>
              <a:t>filament</a:t>
            </a:r>
            <a:r>
              <a:rPr lang="it-IT" sz="1200" b="1" dirty="0">
                <a:solidFill>
                  <a:schemeClr val="bg2"/>
                </a:solidFill>
              </a:rPr>
              <a:t>  (A,B,C). </a:t>
            </a:r>
          </a:p>
          <a:p>
            <a:pPr algn="ctr">
              <a:defRPr/>
            </a:pPr>
            <a:r>
              <a:rPr lang="it-IT" sz="1200" b="1" dirty="0" err="1">
                <a:solidFill>
                  <a:schemeClr val="bg2"/>
                </a:solidFill>
              </a:rPr>
              <a:t>Smooth</a:t>
            </a:r>
            <a:r>
              <a:rPr lang="it-IT" sz="1200" b="1" dirty="0">
                <a:solidFill>
                  <a:schemeClr val="bg2"/>
                </a:solidFill>
              </a:rPr>
              <a:t> </a:t>
            </a:r>
            <a:r>
              <a:rPr lang="it-IT" sz="1200" b="1" dirty="0" err="1">
                <a:solidFill>
                  <a:schemeClr val="bg2"/>
                </a:solidFill>
              </a:rPr>
              <a:t>Threads</a:t>
            </a:r>
            <a:r>
              <a:rPr lang="it-IT" sz="1200" b="1" dirty="0">
                <a:solidFill>
                  <a:schemeClr val="bg2"/>
                </a:solidFill>
              </a:rPr>
              <a:t> </a:t>
            </a:r>
            <a:r>
              <a:rPr lang="it-IT" sz="1200" b="1" dirty="0" err="1">
                <a:solidFill>
                  <a:schemeClr val="bg2"/>
                </a:solidFill>
              </a:rPr>
              <a:t>of</a:t>
            </a:r>
            <a:r>
              <a:rPr lang="it-IT" sz="1200" b="1" dirty="0">
                <a:solidFill>
                  <a:schemeClr val="bg2"/>
                </a:solidFill>
              </a:rPr>
              <a:t> </a:t>
            </a:r>
            <a:r>
              <a:rPr lang="it-IT" sz="1200" b="1" dirty="0" err="1">
                <a:solidFill>
                  <a:schemeClr val="bg2"/>
                </a:solidFill>
              </a:rPr>
              <a:t>polypropylene</a:t>
            </a:r>
            <a:r>
              <a:rPr lang="it-IT" sz="1200" b="1" dirty="0">
                <a:solidFill>
                  <a:schemeClr val="bg2"/>
                </a:solidFill>
              </a:rPr>
              <a:t> (D).   </a:t>
            </a:r>
            <a:r>
              <a:rPr lang="it-IT" sz="1200" b="1" dirty="0" err="1">
                <a:solidFill>
                  <a:schemeClr val="bg2"/>
                </a:solidFill>
              </a:rPr>
              <a:t>Colored</a:t>
            </a:r>
            <a:r>
              <a:rPr lang="it-IT" sz="1200" b="1" dirty="0">
                <a:solidFill>
                  <a:schemeClr val="bg2"/>
                </a:solidFill>
              </a:rPr>
              <a:t> </a:t>
            </a:r>
            <a:r>
              <a:rPr lang="it-IT" sz="1200" b="1" dirty="0" err="1">
                <a:solidFill>
                  <a:schemeClr val="bg2"/>
                </a:solidFill>
              </a:rPr>
              <a:t>with</a:t>
            </a:r>
            <a:r>
              <a:rPr lang="it-IT" sz="1200" b="1" dirty="0">
                <a:solidFill>
                  <a:schemeClr val="bg2"/>
                </a:solidFill>
              </a:rPr>
              <a:t> </a:t>
            </a:r>
            <a:r>
              <a:rPr lang="it-IT" sz="1200" b="1" dirty="0" err="1">
                <a:solidFill>
                  <a:schemeClr val="bg2"/>
                </a:solidFill>
              </a:rPr>
              <a:t>Pirofucsina</a:t>
            </a:r>
            <a:r>
              <a:rPr lang="it-IT" sz="1200" b="1" dirty="0">
                <a:solidFill>
                  <a:schemeClr val="bg2"/>
                </a:solidFill>
              </a:rPr>
              <a:t> </a:t>
            </a:r>
            <a:r>
              <a:rPr lang="it-IT" sz="1200" b="1" dirty="0" err="1">
                <a:solidFill>
                  <a:schemeClr val="bg2"/>
                </a:solidFill>
              </a:rPr>
              <a:t>of</a:t>
            </a:r>
            <a:r>
              <a:rPr lang="it-IT" sz="1200" b="1" dirty="0">
                <a:solidFill>
                  <a:schemeClr val="bg2"/>
                </a:solidFill>
              </a:rPr>
              <a:t> </a:t>
            </a:r>
            <a:r>
              <a:rPr lang="it-IT" sz="1200" b="1" dirty="0" err="1">
                <a:solidFill>
                  <a:schemeClr val="bg2"/>
                </a:solidFill>
              </a:rPr>
              <a:t>Van-Gieson</a:t>
            </a:r>
            <a:r>
              <a:rPr lang="it-IT" sz="1200" b="1" dirty="0">
                <a:solidFill>
                  <a:schemeClr val="bg2"/>
                </a:solidFill>
              </a:rPr>
              <a:t>  </a:t>
            </a:r>
          </a:p>
        </p:txBody>
      </p:sp>
      <p:sp>
        <p:nvSpPr>
          <p:cNvPr id="46087" name="Rectangle 6"/>
          <p:cNvSpPr>
            <a:spLocks noChangeArrowheads="1"/>
          </p:cNvSpPr>
          <p:nvPr/>
        </p:nvSpPr>
        <p:spPr bwMode="auto">
          <a:xfrm>
            <a:off x="1908175" y="1628775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>
              <a:solidFill>
                <a:srgbClr val="FFFFFF"/>
              </a:solidFill>
            </a:endParaRPr>
          </a:p>
        </p:txBody>
      </p:sp>
      <p:pic>
        <p:nvPicPr>
          <p:cNvPr id="46088" name="Picture 7" descr="DSCN04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3500438"/>
            <a:ext cx="36004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9" name="Rectangle 8"/>
          <p:cNvSpPr>
            <a:spLocks noChangeArrowheads="1"/>
          </p:cNvSpPr>
          <p:nvPr/>
        </p:nvSpPr>
        <p:spPr bwMode="auto">
          <a:xfrm>
            <a:off x="684213" y="285273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>
              <a:solidFill>
                <a:srgbClr val="FFFFFF"/>
              </a:solidFill>
            </a:endParaRPr>
          </a:p>
        </p:txBody>
      </p:sp>
      <p:pic>
        <p:nvPicPr>
          <p:cNvPr id="46090" name="Picture 9" descr="DSCN04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836613"/>
            <a:ext cx="3529013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91" name="Text Box 10"/>
          <p:cNvSpPr txBox="1">
            <a:spLocks noChangeArrowheads="1"/>
          </p:cNvSpPr>
          <p:nvPr/>
        </p:nvSpPr>
        <p:spPr bwMode="auto">
          <a:xfrm>
            <a:off x="0" y="1989138"/>
            <a:ext cx="441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2800" b="1">
                <a:solidFill>
                  <a:srgbClr val="010199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46092" name="Text Box 11"/>
          <p:cNvSpPr txBox="1">
            <a:spLocks noChangeArrowheads="1"/>
          </p:cNvSpPr>
          <p:nvPr/>
        </p:nvSpPr>
        <p:spPr bwMode="auto">
          <a:xfrm>
            <a:off x="4356100" y="2133600"/>
            <a:ext cx="498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 b="1">
                <a:solidFill>
                  <a:srgbClr val="010199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46093" name="Text Box 12"/>
          <p:cNvSpPr txBox="1">
            <a:spLocks noChangeArrowheads="1"/>
          </p:cNvSpPr>
          <p:nvPr/>
        </p:nvSpPr>
        <p:spPr bwMode="auto">
          <a:xfrm>
            <a:off x="0" y="4868863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2400" b="1">
                <a:solidFill>
                  <a:srgbClr val="010199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46094" name="Rectangle 13"/>
          <p:cNvSpPr>
            <a:spLocks noChangeArrowheads="1"/>
          </p:cNvSpPr>
          <p:nvPr/>
        </p:nvSpPr>
        <p:spPr bwMode="auto">
          <a:xfrm>
            <a:off x="1514475" y="1538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>
              <a:solidFill>
                <a:srgbClr val="FFFFFF"/>
              </a:solidFill>
            </a:endParaRPr>
          </a:p>
        </p:txBody>
      </p:sp>
      <p:pic>
        <p:nvPicPr>
          <p:cNvPr id="46095" name="Picture 14" descr="DSCN045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3800" y="3429000"/>
            <a:ext cx="35052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96" name="Text Box 15"/>
          <p:cNvSpPr txBox="1">
            <a:spLocks noChangeArrowheads="1"/>
          </p:cNvSpPr>
          <p:nvPr/>
        </p:nvSpPr>
        <p:spPr bwMode="auto">
          <a:xfrm>
            <a:off x="4500563" y="5013325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2400" b="1">
                <a:solidFill>
                  <a:srgbClr val="010199"/>
                </a:solidFill>
                <a:latin typeface="Times New Roman" pitchFamily="18" charset="0"/>
              </a:rPr>
              <a:t>D</a:t>
            </a:r>
          </a:p>
        </p:txBody>
      </p:sp>
      <p:sp>
        <p:nvSpPr>
          <p:cNvPr id="46097" name="Rectangle 16"/>
          <p:cNvSpPr>
            <a:spLocks noChangeArrowheads="1"/>
          </p:cNvSpPr>
          <p:nvPr/>
        </p:nvSpPr>
        <p:spPr bwMode="auto">
          <a:xfrm>
            <a:off x="755650" y="1125538"/>
            <a:ext cx="2149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2000" b="1" dirty="0">
                <a:solidFill>
                  <a:srgbClr val="010199"/>
                </a:solidFill>
                <a:latin typeface="Times New Roman" pitchFamily="18" charset="0"/>
                <a:cs typeface="Times New Roman" pitchFamily="18" charset="0"/>
              </a:rPr>
              <a:t>Immature capsule</a:t>
            </a:r>
          </a:p>
        </p:txBody>
      </p:sp>
      <p:sp>
        <p:nvSpPr>
          <p:cNvPr id="46098" name="Rectangle 17"/>
          <p:cNvSpPr>
            <a:spLocks noChangeArrowheads="1"/>
          </p:cNvSpPr>
          <p:nvPr/>
        </p:nvSpPr>
        <p:spPr bwMode="auto">
          <a:xfrm>
            <a:off x="5003800" y="1052513"/>
            <a:ext cx="2727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2000" b="1" dirty="0">
                <a:solidFill>
                  <a:srgbClr val="010199"/>
                </a:solidFill>
                <a:latin typeface="Times New Roman" pitchFamily="18" charset="0"/>
                <a:cs typeface="Times New Roman" pitchFamily="18" charset="0"/>
              </a:rPr>
              <a:t> double layer   iperemie</a:t>
            </a:r>
          </a:p>
        </p:txBody>
      </p:sp>
      <p:sp>
        <p:nvSpPr>
          <p:cNvPr id="46099" name="Rectangle 18"/>
          <p:cNvSpPr>
            <a:spLocks noChangeArrowheads="1"/>
          </p:cNvSpPr>
          <p:nvPr/>
        </p:nvSpPr>
        <p:spPr bwMode="auto">
          <a:xfrm>
            <a:off x="468313" y="3860800"/>
            <a:ext cx="2530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600" b="1" dirty="0">
                <a:solidFill>
                  <a:srgbClr val="010199"/>
                </a:solidFill>
                <a:latin typeface="Times New Roman" pitchFamily="18" charset="0"/>
                <a:cs typeface="Times New Roman" pitchFamily="18" charset="0"/>
              </a:rPr>
              <a:t>Fibrous shoots - romboidal</a:t>
            </a:r>
          </a:p>
        </p:txBody>
      </p:sp>
      <p:sp>
        <p:nvSpPr>
          <p:cNvPr id="46100" name="Rectangle 19"/>
          <p:cNvSpPr>
            <a:spLocks noChangeArrowheads="1"/>
          </p:cNvSpPr>
          <p:nvPr/>
        </p:nvSpPr>
        <p:spPr bwMode="auto">
          <a:xfrm>
            <a:off x="7596188" y="3933825"/>
            <a:ext cx="8175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600" b="1" dirty="0">
                <a:solidFill>
                  <a:srgbClr val="010199"/>
                </a:solidFill>
                <a:latin typeface="Times New Roman" pitchFamily="18" charset="0"/>
                <a:cs typeface="Times New Roman" pitchFamily="18" charset="0"/>
              </a:rPr>
              <a:t>smooth</a:t>
            </a:r>
          </a:p>
        </p:txBody>
      </p:sp>
      <p:sp>
        <p:nvSpPr>
          <p:cNvPr id="64" name="Rectangle 20"/>
          <p:cNvSpPr>
            <a:spLocks noChangeArrowheads="1"/>
          </p:cNvSpPr>
          <p:nvPr/>
        </p:nvSpPr>
        <p:spPr bwMode="auto">
          <a:xfrm>
            <a:off x="468313" y="5445125"/>
            <a:ext cx="82804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400" dirty="0">
                <a:solidFill>
                  <a:schemeClr val="bg2"/>
                </a:solidFill>
              </a:rPr>
              <a:t>A </a:t>
            </a:r>
            <a:r>
              <a:rPr lang="it-IT" sz="1400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- 3 </a:t>
            </a:r>
            <a:r>
              <a:rPr lang="it-IT" sz="1400" i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days</a:t>
            </a:r>
            <a:r>
              <a:rPr lang="it-IT" sz="1400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400" i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</a:t>
            </a:r>
            <a:r>
              <a:rPr lang="it-IT" sz="1400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400" dirty="0">
                <a:solidFill>
                  <a:schemeClr val="bg2"/>
                </a:solidFill>
              </a:rPr>
              <a:t>the </a:t>
            </a:r>
            <a:r>
              <a:rPr lang="it-IT" sz="1400" dirty="0" err="1">
                <a:solidFill>
                  <a:schemeClr val="bg2"/>
                </a:solidFill>
              </a:rPr>
              <a:t>implant</a:t>
            </a:r>
            <a:r>
              <a:rPr lang="it-IT" sz="1400" dirty="0">
                <a:solidFill>
                  <a:schemeClr val="bg2"/>
                </a:solidFill>
              </a:rPr>
              <a:t>. The </a:t>
            </a:r>
            <a:r>
              <a:rPr lang="it-IT" sz="1400" dirty="0" err="1">
                <a:solidFill>
                  <a:schemeClr val="bg2"/>
                </a:solidFill>
              </a:rPr>
              <a:t>cellular</a:t>
            </a:r>
            <a:r>
              <a:rPr lang="it-IT" sz="1400" dirty="0">
                <a:solidFill>
                  <a:schemeClr val="bg2"/>
                </a:solidFill>
              </a:rPr>
              <a:t> </a:t>
            </a:r>
            <a:r>
              <a:rPr lang="it-IT" sz="1400" dirty="0" err="1">
                <a:solidFill>
                  <a:schemeClr val="bg2"/>
                </a:solidFill>
              </a:rPr>
              <a:t>elements</a:t>
            </a:r>
            <a:r>
              <a:rPr lang="it-IT" sz="1400" dirty="0">
                <a:solidFill>
                  <a:schemeClr val="bg2"/>
                </a:solidFill>
              </a:rPr>
              <a:t> predominate on  </a:t>
            </a:r>
            <a:r>
              <a:rPr lang="it-IT" sz="1400" dirty="0" err="1">
                <a:solidFill>
                  <a:schemeClr val="bg2"/>
                </a:solidFill>
              </a:rPr>
              <a:t>fibrous</a:t>
            </a:r>
            <a:r>
              <a:rPr lang="it-IT" sz="1400" dirty="0">
                <a:solidFill>
                  <a:schemeClr val="bg2"/>
                </a:solidFill>
              </a:rPr>
              <a:t> and the </a:t>
            </a:r>
            <a:r>
              <a:rPr lang="it-IT" sz="1400" dirty="0" err="1">
                <a:solidFill>
                  <a:schemeClr val="bg2"/>
                </a:solidFill>
              </a:rPr>
              <a:t>number</a:t>
            </a:r>
            <a:r>
              <a:rPr lang="it-IT" sz="1400" dirty="0">
                <a:solidFill>
                  <a:schemeClr val="bg2"/>
                </a:solidFill>
              </a:rPr>
              <a:t> </a:t>
            </a:r>
            <a:r>
              <a:rPr lang="it-IT" sz="1400" dirty="0" err="1">
                <a:solidFill>
                  <a:schemeClr val="bg2"/>
                </a:solidFill>
              </a:rPr>
              <a:t>of</a:t>
            </a:r>
            <a:r>
              <a:rPr lang="it-IT" sz="1400" dirty="0">
                <a:solidFill>
                  <a:schemeClr val="bg2"/>
                </a:solidFill>
              </a:rPr>
              <a:t> </a:t>
            </a:r>
            <a:r>
              <a:rPr lang="it-IT" sz="1400" dirty="0" err="1">
                <a:solidFill>
                  <a:schemeClr val="bg2"/>
                </a:solidFill>
              </a:rPr>
              <a:t>blood</a:t>
            </a:r>
            <a:r>
              <a:rPr lang="it-IT" sz="1400" dirty="0">
                <a:solidFill>
                  <a:schemeClr val="bg2"/>
                </a:solidFill>
              </a:rPr>
              <a:t> </a:t>
            </a:r>
            <a:r>
              <a:rPr lang="it-IT" sz="1400" dirty="0" err="1">
                <a:solidFill>
                  <a:schemeClr val="bg2"/>
                </a:solidFill>
              </a:rPr>
              <a:t>capillaries</a:t>
            </a:r>
            <a:r>
              <a:rPr lang="it-IT" sz="1400" dirty="0">
                <a:solidFill>
                  <a:schemeClr val="bg2"/>
                </a:solidFill>
              </a:rPr>
              <a:t> </a:t>
            </a:r>
            <a:r>
              <a:rPr lang="it-IT" sz="1400" dirty="0" err="1">
                <a:solidFill>
                  <a:schemeClr val="bg2"/>
                </a:solidFill>
              </a:rPr>
              <a:t>is</a:t>
            </a:r>
            <a:r>
              <a:rPr lang="it-IT" sz="1400" dirty="0">
                <a:solidFill>
                  <a:schemeClr val="bg2"/>
                </a:solidFill>
              </a:rPr>
              <a:t> </a:t>
            </a:r>
            <a:r>
              <a:rPr lang="it-IT" sz="1400" dirty="0" err="1">
                <a:solidFill>
                  <a:schemeClr val="bg2"/>
                </a:solidFill>
              </a:rPr>
              <a:t>incresed</a:t>
            </a:r>
            <a:r>
              <a:rPr lang="it-IT" sz="1400" dirty="0">
                <a:solidFill>
                  <a:schemeClr val="bg2"/>
                </a:solidFill>
              </a:rPr>
              <a:t> (x 100); B - </a:t>
            </a:r>
            <a:r>
              <a:rPr lang="it-IT" sz="1400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</a:t>
            </a:r>
            <a:r>
              <a:rPr lang="it-IT" sz="1400" i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days</a:t>
            </a:r>
            <a:r>
              <a:rPr lang="it-IT" sz="1400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400" i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</a:t>
            </a:r>
            <a:r>
              <a:rPr lang="it-IT" sz="1400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400" dirty="0">
                <a:solidFill>
                  <a:schemeClr val="bg2"/>
                </a:solidFill>
              </a:rPr>
              <a:t>the </a:t>
            </a:r>
            <a:r>
              <a:rPr lang="it-IT" sz="1400" dirty="0" err="1">
                <a:solidFill>
                  <a:schemeClr val="bg2"/>
                </a:solidFill>
              </a:rPr>
              <a:t>implant</a:t>
            </a:r>
            <a:r>
              <a:rPr lang="it-IT" sz="1400" dirty="0">
                <a:solidFill>
                  <a:schemeClr val="bg2"/>
                </a:solidFill>
              </a:rPr>
              <a:t>. The capsule </a:t>
            </a:r>
            <a:r>
              <a:rPr lang="it-IT" sz="1400" dirty="0" err="1">
                <a:solidFill>
                  <a:schemeClr val="bg2"/>
                </a:solidFill>
              </a:rPr>
              <a:t>has</a:t>
            </a:r>
            <a:r>
              <a:rPr lang="it-IT" sz="1400" dirty="0">
                <a:solidFill>
                  <a:schemeClr val="bg2"/>
                </a:solidFill>
              </a:rPr>
              <a:t> a </a:t>
            </a:r>
            <a:r>
              <a:rPr lang="it-IT" sz="1400" dirty="0" err="1">
                <a:solidFill>
                  <a:schemeClr val="bg2"/>
                </a:solidFill>
              </a:rPr>
              <a:t>double-layer</a:t>
            </a:r>
            <a:r>
              <a:rPr lang="it-IT" sz="1400" dirty="0">
                <a:solidFill>
                  <a:schemeClr val="bg2"/>
                </a:solidFill>
              </a:rPr>
              <a:t> </a:t>
            </a:r>
            <a:r>
              <a:rPr lang="it-IT" sz="1400" dirty="0" err="1">
                <a:solidFill>
                  <a:schemeClr val="bg2"/>
                </a:solidFill>
              </a:rPr>
              <a:t>structure</a:t>
            </a:r>
            <a:r>
              <a:rPr lang="it-IT" sz="1400" dirty="0">
                <a:solidFill>
                  <a:schemeClr val="bg2"/>
                </a:solidFill>
              </a:rPr>
              <a:t>; a </a:t>
            </a:r>
            <a:r>
              <a:rPr lang="it-IT" sz="1400" dirty="0" err="1">
                <a:solidFill>
                  <a:schemeClr val="bg2"/>
                </a:solidFill>
              </a:rPr>
              <a:t>persistent</a:t>
            </a:r>
            <a:r>
              <a:rPr lang="it-IT" sz="1400" dirty="0">
                <a:solidFill>
                  <a:schemeClr val="bg2"/>
                </a:solidFill>
              </a:rPr>
              <a:t> iperemia </a:t>
            </a:r>
            <a:r>
              <a:rPr lang="it-IT" sz="1400" dirty="0" err="1">
                <a:solidFill>
                  <a:schemeClr val="bg2"/>
                </a:solidFill>
              </a:rPr>
              <a:t>develops</a:t>
            </a:r>
            <a:r>
              <a:rPr lang="it-IT" sz="1400" dirty="0">
                <a:solidFill>
                  <a:schemeClr val="bg2"/>
                </a:solidFill>
              </a:rPr>
              <a:t> due </a:t>
            </a:r>
            <a:r>
              <a:rPr lang="it-IT" sz="1400" dirty="0" err="1">
                <a:solidFill>
                  <a:schemeClr val="bg2"/>
                </a:solidFill>
              </a:rPr>
              <a:t>to</a:t>
            </a:r>
            <a:r>
              <a:rPr lang="it-IT" sz="1400" dirty="0">
                <a:solidFill>
                  <a:schemeClr val="bg2"/>
                </a:solidFill>
              </a:rPr>
              <a:t> a </a:t>
            </a:r>
            <a:r>
              <a:rPr lang="it-IT" sz="1400" dirty="0" err="1">
                <a:solidFill>
                  <a:schemeClr val="bg2"/>
                </a:solidFill>
              </a:rPr>
              <a:t>marked</a:t>
            </a:r>
            <a:r>
              <a:rPr lang="it-IT" sz="1400" dirty="0">
                <a:solidFill>
                  <a:schemeClr val="bg2"/>
                </a:solidFill>
              </a:rPr>
              <a:t> </a:t>
            </a:r>
            <a:r>
              <a:rPr lang="it-IT" sz="1400" dirty="0" err="1">
                <a:solidFill>
                  <a:schemeClr val="bg2"/>
                </a:solidFill>
              </a:rPr>
              <a:t>vesseldilatation</a:t>
            </a:r>
            <a:r>
              <a:rPr lang="it-IT" sz="1400" dirty="0">
                <a:solidFill>
                  <a:schemeClr val="bg2"/>
                </a:solidFill>
              </a:rPr>
              <a:t> (x130); C - 7 </a:t>
            </a:r>
            <a:r>
              <a:rPr lang="it-IT" sz="1400" dirty="0" err="1">
                <a:solidFill>
                  <a:schemeClr val="bg2"/>
                </a:solidFill>
              </a:rPr>
              <a:t>days</a:t>
            </a:r>
            <a:r>
              <a:rPr lang="it-IT" sz="1400" dirty="0">
                <a:solidFill>
                  <a:schemeClr val="bg2"/>
                </a:solidFill>
              </a:rPr>
              <a:t> </a:t>
            </a:r>
            <a:r>
              <a:rPr lang="it-IT" sz="1400" dirty="0" err="1">
                <a:solidFill>
                  <a:schemeClr val="bg2"/>
                </a:solidFill>
              </a:rPr>
              <a:t>after</a:t>
            </a:r>
            <a:r>
              <a:rPr lang="it-IT" sz="1400" dirty="0">
                <a:solidFill>
                  <a:schemeClr val="bg2"/>
                </a:solidFill>
              </a:rPr>
              <a:t> the </a:t>
            </a:r>
            <a:r>
              <a:rPr lang="it-IT" sz="1400" dirty="0" err="1">
                <a:solidFill>
                  <a:schemeClr val="bg2"/>
                </a:solidFill>
              </a:rPr>
              <a:t>implant</a:t>
            </a:r>
            <a:r>
              <a:rPr lang="it-IT" sz="1400" dirty="0">
                <a:solidFill>
                  <a:schemeClr val="bg2"/>
                </a:solidFill>
              </a:rPr>
              <a:t>. </a:t>
            </a:r>
            <a:r>
              <a:rPr lang="it-IT" sz="1400" dirty="0" err="1">
                <a:solidFill>
                  <a:schemeClr val="bg2"/>
                </a:solidFill>
              </a:rPr>
              <a:t>Bands</a:t>
            </a:r>
            <a:r>
              <a:rPr lang="it-IT" sz="1400" dirty="0">
                <a:solidFill>
                  <a:schemeClr val="bg2"/>
                </a:solidFill>
              </a:rPr>
              <a:t> </a:t>
            </a:r>
            <a:r>
              <a:rPr lang="it-IT" sz="1400" dirty="0" err="1">
                <a:solidFill>
                  <a:schemeClr val="bg2"/>
                </a:solidFill>
              </a:rPr>
              <a:t>of</a:t>
            </a:r>
            <a:r>
              <a:rPr lang="it-IT" sz="1400" dirty="0">
                <a:solidFill>
                  <a:schemeClr val="bg2"/>
                </a:solidFill>
              </a:rPr>
              <a:t> </a:t>
            </a:r>
            <a:r>
              <a:rPr lang="it-IT" sz="1400" dirty="0" err="1">
                <a:solidFill>
                  <a:schemeClr val="bg2"/>
                </a:solidFill>
              </a:rPr>
              <a:t>connective</a:t>
            </a:r>
            <a:r>
              <a:rPr lang="it-IT" sz="1400" dirty="0">
                <a:solidFill>
                  <a:schemeClr val="bg2"/>
                </a:solidFill>
              </a:rPr>
              <a:t> </a:t>
            </a:r>
            <a:r>
              <a:rPr lang="it-IT" sz="1400" dirty="0" err="1">
                <a:solidFill>
                  <a:schemeClr val="bg2"/>
                </a:solidFill>
              </a:rPr>
              <a:t>tissue</a:t>
            </a:r>
            <a:r>
              <a:rPr lang="it-IT" sz="1400" dirty="0">
                <a:solidFill>
                  <a:schemeClr val="bg2"/>
                </a:solidFill>
              </a:rPr>
              <a:t> are </a:t>
            </a:r>
            <a:r>
              <a:rPr lang="it-IT" sz="1400" dirty="0" err="1">
                <a:solidFill>
                  <a:schemeClr val="bg2"/>
                </a:solidFill>
              </a:rPr>
              <a:t>emergering</a:t>
            </a:r>
            <a:r>
              <a:rPr lang="it-IT" sz="1400" dirty="0">
                <a:solidFill>
                  <a:schemeClr val="bg2"/>
                </a:solidFill>
              </a:rPr>
              <a:t> </a:t>
            </a:r>
            <a:r>
              <a:rPr lang="it-IT" sz="1400" dirty="0" err="1">
                <a:solidFill>
                  <a:schemeClr val="bg2"/>
                </a:solidFill>
              </a:rPr>
              <a:t>from</a:t>
            </a:r>
            <a:r>
              <a:rPr lang="it-IT" sz="1400" dirty="0">
                <a:solidFill>
                  <a:schemeClr val="bg2"/>
                </a:solidFill>
              </a:rPr>
              <a:t> the </a:t>
            </a:r>
            <a:r>
              <a:rPr lang="it-IT" sz="1400" dirty="0" err="1">
                <a:solidFill>
                  <a:schemeClr val="bg2"/>
                </a:solidFill>
              </a:rPr>
              <a:t>superior</a:t>
            </a:r>
            <a:r>
              <a:rPr lang="it-IT" sz="1400" dirty="0">
                <a:solidFill>
                  <a:schemeClr val="bg2"/>
                </a:solidFill>
              </a:rPr>
              <a:t> </a:t>
            </a:r>
            <a:r>
              <a:rPr lang="it-IT" sz="1400" dirty="0" err="1">
                <a:solidFill>
                  <a:schemeClr val="bg2"/>
                </a:solidFill>
              </a:rPr>
              <a:t>poles</a:t>
            </a:r>
            <a:r>
              <a:rPr lang="it-IT" sz="1400" dirty="0">
                <a:solidFill>
                  <a:schemeClr val="bg2"/>
                </a:solidFill>
              </a:rPr>
              <a:t> </a:t>
            </a:r>
            <a:r>
              <a:rPr lang="it-IT" sz="1400" dirty="0" err="1">
                <a:solidFill>
                  <a:schemeClr val="bg2"/>
                </a:solidFill>
              </a:rPr>
              <a:t>of</a:t>
            </a:r>
            <a:r>
              <a:rPr lang="it-IT" sz="1400" dirty="0">
                <a:solidFill>
                  <a:schemeClr val="bg2"/>
                </a:solidFill>
              </a:rPr>
              <a:t> the capsule (x 40); D - 7 </a:t>
            </a:r>
            <a:r>
              <a:rPr lang="it-IT" sz="1400" dirty="0" err="1">
                <a:solidFill>
                  <a:schemeClr val="bg2"/>
                </a:solidFill>
              </a:rPr>
              <a:t>days</a:t>
            </a:r>
            <a:r>
              <a:rPr lang="it-IT" sz="1400" dirty="0">
                <a:solidFill>
                  <a:schemeClr val="bg2"/>
                </a:solidFill>
              </a:rPr>
              <a:t> </a:t>
            </a:r>
            <a:r>
              <a:rPr lang="it-IT" sz="1400" dirty="0" err="1">
                <a:solidFill>
                  <a:schemeClr val="bg2"/>
                </a:solidFill>
              </a:rPr>
              <a:t>after</a:t>
            </a:r>
            <a:r>
              <a:rPr lang="it-IT" sz="1400" dirty="0">
                <a:solidFill>
                  <a:schemeClr val="bg2"/>
                </a:solidFill>
              </a:rPr>
              <a:t> the </a:t>
            </a:r>
            <a:r>
              <a:rPr lang="it-IT" sz="1400" dirty="0" err="1">
                <a:solidFill>
                  <a:schemeClr val="bg2"/>
                </a:solidFill>
              </a:rPr>
              <a:t>implant</a:t>
            </a:r>
            <a:r>
              <a:rPr lang="it-IT" sz="1400" dirty="0">
                <a:solidFill>
                  <a:schemeClr val="bg2"/>
                </a:solidFill>
              </a:rPr>
              <a:t>, </a:t>
            </a:r>
            <a:r>
              <a:rPr lang="it-IT" sz="1400" dirty="0" err="1">
                <a:solidFill>
                  <a:schemeClr val="bg2"/>
                </a:solidFill>
              </a:rPr>
              <a:t>smooth</a:t>
            </a:r>
            <a:r>
              <a:rPr lang="it-IT" sz="1400" dirty="0">
                <a:solidFill>
                  <a:schemeClr val="bg2"/>
                </a:solidFill>
              </a:rPr>
              <a:t> </a:t>
            </a:r>
            <a:r>
              <a:rPr lang="it-IT" sz="1400" dirty="0" err="1">
                <a:solidFill>
                  <a:schemeClr val="bg2"/>
                </a:solidFill>
              </a:rPr>
              <a:t>thread</a:t>
            </a:r>
            <a:r>
              <a:rPr lang="it-IT" sz="1400" dirty="0">
                <a:solidFill>
                  <a:schemeClr val="bg2"/>
                </a:solidFill>
              </a:rPr>
              <a:t> </a:t>
            </a:r>
            <a:r>
              <a:rPr lang="it-IT" sz="1400" dirty="0" err="1">
                <a:solidFill>
                  <a:schemeClr val="bg2"/>
                </a:solidFill>
              </a:rPr>
              <a:t>of</a:t>
            </a:r>
            <a:r>
              <a:rPr lang="it-IT" sz="1400" dirty="0">
                <a:solidFill>
                  <a:schemeClr val="bg2"/>
                </a:solidFill>
              </a:rPr>
              <a:t> </a:t>
            </a:r>
            <a:r>
              <a:rPr lang="it-IT" sz="1400" dirty="0" err="1">
                <a:solidFill>
                  <a:schemeClr val="bg2"/>
                </a:solidFill>
              </a:rPr>
              <a:t>polypropylene</a:t>
            </a:r>
            <a:r>
              <a:rPr lang="it-IT" sz="1400" dirty="0">
                <a:solidFill>
                  <a:schemeClr val="bg2"/>
                </a:solidFill>
              </a:rPr>
              <a:t>(x 40). capsule (x 40);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 noGrp="1"/>
          </p:cNvSpPr>
          <p:nvPr/>
        </p:nvSpPr>
        <p:spPr>
          <a:xfrm>
            <a:off x="6553200" y="6897688"/>
            <a:ext cx="2133600" cy="45720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9EE86F1-AE92-49DC-B2F9-8649917F26CE}" type="slidenum">
              <a:rPr lang="it-IT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25</a:t>
            </a:fld>
            <a:endParaRPr lang="it-IT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7107" name="Rectangle 2"/>
          <p:cNvSpPr txBox="1">
            <a:spLocks noChangeArrowheads="1"/>
          </p:cNvSpPr>
          <p:nvPr/>
        </p:nvSpPr>
        <p:spPr bwMode="auto">
          <a:xfrm>
            <a:off x="341312" y="692150"/>
            <a:ext cx="8785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400" b="1" dirty="0">
                <a:latin typeface="Calibri" pitchFamily="34" charset="0"/>
              </a:rPr>
              <a:t>Морфо-гистологические признаки колючих нитей</a:t>
            </a:r>
            <a:endParaRPr lang="it-IT" sz="2400" b="1" dirty="0">
              <a:latin typeface="Calibri" pitchFamily="34" charset="0"/>
            </a:endParaRPr>
          </a:p>
        </p:txBody>
      </p:sp>
      <p:sp>
        <p:nvSpPr>
          <p:cNvPr id="25604" name="Rectangle 3"/>
          <p:cNvSpPr txBox="1">
            <a:spLocks noChangeArrowheads="1"/>
          </p:cNvSpPr>
          <p:nvPr/>
        </p:nvSpPr>
        <p:spPr bwMode="auto">
          <a:xfrm>
            <a:off x="0" y="5661025"/>
            <a:ext cx="94678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t-IT" sz="1400" b="1" i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</a:t>
            </a:r>
            <a:r>
              <a:rPr lang="it-IT" sz="1400" b="1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40 </a:t>
            </a:r>
            <a:r>
              <a:rPr lang="it-IT" sz="1400" b="1" i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days</a:t>
            </a:r>
            <a:r>
              <a:rPr lang="it-IT" sz="1400" b="1" dirty="0">
                <a:solidFill>
                  <a:schemeClr val="bg2"/>
                </a:solidFill>
              </a:rPr>
              <a:t>. </a:t>
            </a:r>
            <a:r>
              <a:rPr lang="it-IT" sz="1400" b="1" dirty="0" err="1">
                <a:solidFill>
                  <a:schemeClr val="bg2"/>
                </a:solidFill>
              </a:rPr>
              <a:t>Microphotography</a:t>
            </a:r>
            <a:r>
              <a:rPr lang="it-IT" sz="1400" b="1" dirty="0">
                <a:solidFill>
                  <a:schemeClr val="bg2"/>
                </a:solidFill>
              </a:rPr>
              <a:t> </a:t>
            </a:r>
            <a:r>
              <a:rPr lang="it-IT" sz="1400" b="1" dirty="0" err="1">
                <a:solidFill>
                  <a:schemeClr val="bg2"/>
                </a:solidFill>
              </a:rPr>
              <a:t>showing</a:t>
            </a:r>
            <a:r>
              <a:rPr lang="it-IT" sz="1400" b="1" dirty="0">
                <a:solidFill>
                  <a:schemeClr val="bg2"/>
                </a:solidFill>
              </a:rPr>
              <a:t> the </a:t>
            </a:r>
            <a:r>
              <a:rPr lang="it-IT" sz="1400" b="1" dirty="0" err="1">
                <a:solidFill>
                  <a:schemeClr val="bg2"/>
                </a:solidFill>
              </a:rPr>
              <a:t>concentration</a:t>
            </a:r>
            <a:r>
              <a:rPr lang="it-IT" sz="1400" b="1" dirty="0">
                <a:solidFill>
                  <a:schemeClr val="bg2"/>
                </a:solidFill>
              </a:rPr>
              <a:t> </a:t>
            </a:r>
            <a:r>
              <a:rPr lang="it-IT" sz="1400" b="1" dirty="0" err="1">
                <a:solidFill>
                  <a:schemeClr val="bg2"/>
                </a:solidFill>
              </a:rPr>
              <a:t>of</a:t>
            </a:r>
            <a:r>
              <a:rPr lang="it-IT" sz="1400" b="1" dirty="0">
                <a:solidFill>
                  <a:schemeClr val="bg2"/>
                </a:solidFill>
              </a:rPr>
              <a:t> </a:t>
            </a:r>
            <a:r>
              <a:rPr lang="it-IT" sz="1400" b="1" dirty="0" err="1">
                <a:solidFill>
                  <a:schemeClr val="bg2"/>
                </a:solidFill>
              </a:rPr>
              <a:t>Mast</a:t>
            </a:r>
            <a:r>
              <a:rPr lang="it-IT" sz="1400" b="1" dirty="0">
                <a:solidFill>
                  <a:schemeClr val="bg2"/>
                </a:solidFill>
              </a:rPr>
              <a:t> </a:t>
            </a:r>
            <a:r>
              <a:rPr lang="it-IT" sz="1400" b="1" dirty="0" err="1">
                <a:solidFill>
                  <a:schemeClr val="bg2"/>
                </a:solidFill>
              </a:rPr>
              <a:t>cells</a:t>
            </a:r>
            <a:r>
              <a:rPr lang="it-IT" sz="1400" b="1" dirty="0">
                <a:solidFill>
                  <a:schemeClr val="bg2"/>
                </a:solidFill>
              </a:rPr>
              <a:t> </a:t>
            </a:r>
            <a:r>
              <a:rPr lang="it-IT" sz="1400" b="1" dirty="0" err="1">
                <a:solidFill>
                  <a:schemeClr val="bg2"/>
                </a:solidFill>
              </a:rPr>
              <a:t>around</a:t>
            </a:r>
            <a:r>
              <a:rPr lang="it-IT" sz="1400" b="1" dirty="0">
                <a:solidFill>
                  <a:schemeClr val="bg2"/>
                </a:solidFill>
              </a:rPr>
              <a:t> the </a:t>
            </a:r>
            <a:r>
              <a:rPr lang="it-IT" sz="1400" b="1" dirty="0" err="1">
                <a:solidFill>
                  <a:schemeClr val="bg2"/>
                </a:solidFill>
              </a:rPr>
              <a:t>barbed</a:t>
            </a:r>
            <a:r>
              <a:rPr lang="it-IT" sz="1400" b="1" dirty="0">
                <a:solidFill>
                  <a:schemeClr val="bg2"/>
                </a:solidFill>
              </a:rPr>
              <a:t> </a:t>
            </a:r>
            <a:r>
              <a:rPr lang="it-IT" sz="1400" b="1" dirty="0" err="1">
                <a:solidFill>
                  <a:schemeClr val="bg2"/>
                </a:solidFill>
              </a:rPr>
              <a:t>filament</a:t>
            </a:r>
            <a:r>
              <a:rPr lang="it-IT" sz="1400" b="1" dirty="0">
                <a:solidFill>
                  <a:schemeClr val="bg2"/>
                </a:solidFill>
              </a:rPr>
              <a:t>.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t-IT" sz="1400" b="1" dirty="0">
                <a:solidFill>
                  <a:schemeClr val="bg2"/>
                </a:solidFill>
              </a:rPr>
              <a:t> </a:t>
            </a:r>
            <a:r>
              <a:rPr lang="it-IT" sz="1400" b="1" dirty="0" err="1">
                <a:solidFill>
                  <a:schemeClr val="bg2"/>
                </a:solidFill>
              </a:rPr>
              <a:t>Colored</a:t>
            </a:r>
            <a:r>
              <a:rPr lang="it-IT" sz="1400" b="1" dirty="0">
                <a:solidFill>
                  <a:schemeClr val="bg2"/>
                </a:solidFill>
              </a:rPr>
              <a:t> </a:t>
            </a:r>
            <a:r>
              <a:rPr lang="it-IT" sz="1400" b="1" dirty="0" err="1">
                <a:solidFill>
                  <a:schemeClr val="bg2"/>
                </a:solidFill>
              </a:rPr>
              <a:t>with</a:t>
            </a:r>
            <a:r>
              <a:rPr lang="it-IT" sz="1400" b="1" dirty="0">
                <a:solidFill>
                  <a:schemeClr val="bg2"/>
                </a:solidFill>
              </a:rPr>
              <a:t> </a:t>
            </a:r>
            <a:r>
              <a:rPr lang="it-IT" sz="1400" b="1" dirty="0" err="1">
                <a:solidFill>
                  <a:schemeClr val="bg2"/>
                </a:solidFill>
              </a:rPr>
              <a:t>blue</a:t>
            </a:r>
            <a:r>
              <a:rPr lang="it-IT" sz="1400" b="1" dirty="0">
                <a:solidFill>
                  <a:schemeClr val="bg2"/>
                </a:solidFill>
              </a:rPr>
              <a:t> </a:t>
            </a:r>
            <a:r>
              <a:rPr lang="it-IT" sz="1400" b="1" dirty="0" err="1">
                <a:solidFill>
                  <a:schemeClr val="bg2"/>
                </a:solidFill>
              </a:rPr>
              <a:t>of</a:t>
            </a:r>
            <a:r>
              <a:rPr lang="it-IT" sz="1400" b="1" dirty="0">
                <a:solidFill>
                  <a:schemeClr val="bg2"/>
                </a:solidFill>
              </a:rPr>
              <a:t> toluidina (x 40).  </a:t>
            </a:r>
            <a:r>
              <a:rPr lang="it-IT" sz="1400" b="1" dirty="0" err="1">
                <a:solidFill>
                  <a:schemeClr val="bg2"/>
                </a:solidFill>
              </a:rPr>
              <a:t>Further</a:t>
            </a:r>
            <a:r>
              <a:rPr lang="it-IT" sz="1400" b="1" dirty="0">
                <a:solidFill>
                  <a:schemeClr val="bg2"/>
                </a:solidFill>
              </a:rPr>
              <a:t> </a:t>
            </a:r>
            <a:r>
              <a:rPr lang="it-IT" sz="1400" b="1" dirty="0" err="1">
                <a:solidFill>
                  <a:schemeClr val="bg2"/>
                </a:solidFill>
              </a:rPr>
              <a:t>thickeness</a:t>
            </a:r>
            <a:r>
              <a:rPr lang="it-IT" sz="1400" b="1" dirty="0">
                <a:solidFill>
                  <a:schemeClr val="bg2"/>
                </a:solidFill>
              </a:rPr>
              <a:t>, </a:t>
            </a:r>
            <a:r>
              <a:rPr lang="it-IT" sz="1400" b="1" dirty="0" err="1">
                <a:solidFill>
                  <a:schemeClr val="bg2"/>
                </a:solidFill>
              </a:rPr>
              <a:t>nuclear</a:t>
            </a:r>
            <a:r>
              <a:rPr lang="it-IT" sz="1400" b="1" dirty="0">
                <a:solidFill>
                  <a:schemeClr val="bg2"/>
                </a:solidFill>
              </a:rPr>
              <a:t> </a:t>
            </a:r>
            <a:r>
              <a:rPr lang="it-IT" sz="1400" b="1" dirty="0" err="1">
                <a:solidFill>
                  <a:schemeClr val="bg2"/>
                </a:solidFill>
              </a:rPr>
              <a:t>activity</a:t>
            </a:r>
            <a:r>
              <a:rPr lang="it-IT" sz="1400" b="1" dirty="0">
                <a:solidFill>
                  <a:schemeClr val="bg2"/>
                </a:solidFill>
              </a:rPr>
              <a:t> in the free </a:t>
            </a:r>
            <a:r>
              <a:rPr lang="it-IT" sz="1400" b="1" dirty="0" err="1">
                <a:solidFill>
                  <a:schemeClr val="bg2"/>
                </a:solidFill>
              </a:rPr>
              <a:t>fibroblastis</a:t>
            </a:r>
            <a:r>
              <a:rPr lang="it-IT" sz="1400" b="1" dirty="0">
                <a:solidFill>
                  <a:schemeClr val="bg2"/>
                </a:solidFill>
              </a:rPr>
              <a:t> </a:t>
            </a:r>
            <a:r>
              <a:rPr lang="it-IT" sz="1400" b="1" dirty="0" err="1">
                <a:solidFill>
                  <a:schemeClr val="bg2"/>
                </a:solidFill>
              </a:rPr>
              <a:t>observed</a:t>
            </a:r>
            <a:r>
              <a:rPr lang="it-IT" sz="1400" b="1" dirty="0">
                <a:solidFill>
                  <a:schemeClr val="bg2"/>
                </a:solidFill>
              </a:rPr>
              <a:t>  and </a:t>
            </a:r>
            <a:r>
              <a:rPr lang="it-IT" sz="1400" b="1" dirty="0" err="1">
                <a:solidFill>
                  <a:schemeClr val="bg2"/>
                </a:solidFill>
              </a:rPr>
              <a:t>Vascular</a:t>
            </a:r>
            <a:r>
              <a:rPr lang="it-IT" sz="1400" b="1" dirty="0">
                <a:solidFill>
                  <a:schemeClr val="bg2"/>
                </a:solidFill>
              </a:rPr>
              <a:t> </a:t>
            </a:r>
            <a:r>
              <a:rPr lang="it-IT" sz="1400" b="1" dirty="0" err="1">
                <a:solidFill>
                  <a:schemeClr val="bg2"/>
                </a:solidFill>
              </a:rPr>
              <a:t>recruitment</a:t>
            </a:r>
            <a:r>
              <a:rPr lang="it-IT" sz="1400" b="1" dirty="0">
                <a:solidFill>
                  <a:schemeClr val="bg2"/>
                </a:solidFill>
              </a:rPr>
              <a:t>.  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it-IT" sz="1400" dirty="0">
              <a:solidFill>
                <a:schemeClr val="bg2"/>
              </a:solidFill>
            </a:endParaRPr>
          </a:p>
        </p:txBody>
      </p:sp>
      <p:sp>
        <p:nvSpPr>
          <p:cNvPr id="47109" name="Rectangle 4"/>
          <p:cNvSpPr>
            <a:spLocks noChangeArrowheads="1"/>
          </p:cNvSpPr>
          <p:nvPr/>
        </p:nvSpPr>
        <p:spPr bwMode="auto">
          <a:xfrm>
            <a:off x="1514475" y="1782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>
              <a:solidFill>
                <a:srgbClr val="FFFFFF"/>
              </a:solidFill>
            </a:endParaRPr>
          </a:p>
        </p:txBody>
      </p:sp>
      <p:pic>
        <p:nvPicPr>
          <p:cNvPr id="47110" name="Picture 5" descr="DSCN04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700213"/>
            <a:ext cx="7151688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1" name="Text Box 6"/>
          <p:cNvSpPr txBox="1">
            <a:spLocks noChangeArrowheads="1"/>
          </p:cNvSpPr>
          <p:nvPr/>
        </p:nvSpPr>
        <p:spPr bwMode="auto">
          <a:xfrm>
            <a:off x="5943600" y="3011488"/>
            <a:ext cx="1503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>
                <a:solidFill>
                  <a:srgbClr val="010199"/>
                </a:solidFill>
                <a:latin typeface="Times New Roman" pitchFamily="18" charset="0"/>
              </a:rPr>
              <a:t>Mast cells </a:t>
            </a:r>
          </a:p>
        </p:txBody>
      </p:sp>
      <p:sp>
        <p:nvSpPr>
          <p:cNvPr id="47112" name="Line 7"/>
          <p:cNvSpPr>
            <a:spLocks noChangeShapeType="1"/>
          </p:cNvSpPr>
          <p:nvPr/>
        </p:nvSpPr>
        <p:spPr bwMode="auto">
          <a:xfrm flipH="1" flipV="1">
            <a:off x="3810000" y="3011488"/>
            <a:ext cx="2209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it-IT"/>
          </a:p>
        </p:txBody>
      </p:sp>
      <p:sp>
        <p:nvSpPr>
          <p:cNvPr id="47113" name="Line 8"/>
          <p:cNvSpPr>
            <a:spLocks noChangeShapeType="1"/>
          </p:cNvSpPr>
          <p:nvPr/>
        </p:nvSpPr>
        <p:spPr bwMode="auto">
          <a:xfrm flipH="1">
            <a:off x="3657600" y="3240088"/>
            <a:ext cx="2362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it-IT"/>
          </a:p>
        </p:txBody>
      </p:sp>
      <p:sp>
        <p:nvSpPr>
          <p:cNvPr id="47114" name="Line 9"/>
          <p:cNvSpPr>
            <a:spLocks noChangeShapeType="1"/>
          </p:cNvSpPr>
          <p:nvPr/>
        </p:nvSpPr>
        <p:spPr bwMode="auto">
          <a:xfrm flipH="1">
            <a:off x="3505200" y="3240088"/>
            <a:ext cx="2514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 txBox="1">
            <a:spLocks noGrp="1"/>
          </p:cNvSpPr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733C189-50AD-4CBE-90F7-621ABA64A11F}" type="slidenum">
              <a:rPr lang="it-IT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26</a:t>
            </a:fld>
            <a:endParaRPr lang="it-IT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48131" name="Picture 2" descr="Нить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412875"/>
            <a:ext cx="7232650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Rectangle 6"/>
          <p:cNvSpPr>
            <a:spLocks noChangeArrowheads="1"/>
          </p:cNvSpPr>
          <p:nvPr/>
        </p:nvSpPr>
        <p:spPr bwMode="auto">
          <a:xfrm>
            <a:off x="395288" y="595983"/>
            <a:ext cx="85471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altLang="ja-JP" sz="2400" b="1" dirty="0" smtClean="0">
                <a:ea typeface="ＭＳ Ｐゴシック" pitchFamily="34" charset="-128"/>
              </a:rPr>
              <a:t>Гистологическое исследование ткани через 6 месяцев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 txBox="1">
            <a:spLocks noGrp="1"/>
          </p:cNvSpPr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085F50B-4A8A-4EAD-A656-0400D81E1554}" type="slidenum">
              <a:rPr lang="it-IT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27</a:t>
            </a:fld>
            <a:endParaRPr lang="it-IT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49155" name="Picture 2" descr="DSCN049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628775"/>
            <a:ext cx="6956425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2771775" y="1484313"/>
            <a:ext cx="946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2400" b="1" dirty="0">
                <a:solidFill>
                  <a:schemeClr val="bg2"/>
                </a:solidFill>
                <a:latin typeface="Surfer"/>
              </a:rPr>
              <a:t>C</a:t>
            </a:r>
            <a:r>
              <a:rPr lang="en-US" sz="2400" b="1" dirty="0" err="1">
                <a:solidFill>
                  <a:schemeClr val="bg2"/>
                </a:solidFill>
                <a:latin typeface="Surfer"/>
                <a:ea typeface="ＭＳ Ｐゴシック" pitchFamily="34" charset="-128"/>
              </a:rPr>
              <a:t>ogs</a:t>
            </a:r>
            <a:endParaRPr lang="ru-RU" sz="2400" b="1" dirty="0">
              <a:solidFill>
                <a:schemeClr val="bg2"/>
              </a:solidFill>
              <a:latin typeface="Surfer"/>
            </a:endParaRPr>
          </a:p>
        </p:txBody>
      </p:sp>
      <p:sp>
        <p:nvSpPr>
          <p:cNvPr id="49157" name="Line 5"/>
          <p:cNvSpPr>
            <a:spLocks noChangeShapeType="1"/>
          </p:cNvSpPr>
          <p:nvPr/>
        </p:nvSpPr>
        <p:spPr bwMode="auto">
          <a:xfrm flipH="1">
            <a:off x="1403350" y="1773238"/>
            <a:ext cx="1368425" cy="1150937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49158" name="Line 6"/>
          <p:cNvSpPr>
            <a:spLocks noChangeShapeType="1"/>
          </p:cNvSpPr>
          <p:nvPr/>
        </p:nvSpPr>
        <p:spPr bwMode="auto">
          <a:xfrm>
            <a:off x="3563938" y="1844675"/>
            <a:ext cx="360362" cy="1368425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49159" name="Line 8"/>
          <p:cNvSpPr>
            <a:spLocks noChangeShapeType="1"/>
          </p:cNvSpPr>
          <p:nvPr/>
        </p:nvSpPr>
        <p:spPr bwMode="auto">
          <a:xfrm flipV="1">
            <a:off x="6516688" y="4365625"/>
            <a:ext cx="1008062" cy="792163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27656" name="Rectangle 10"/>
          <p:cNvSpPr>
            <a:spLocks noChangeArrowheads="1"/>
          </p:cNvSpPr>
          <p:nvPr/>
        </p:nvSpPr>
        <p:spPr bwMode="auto">
          <a:xfrm>
            <a:off x="468313" y="765175"/>
            <a:ext cx="81824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altLang="ja-JP" sz="2400" b="1" dirty="0">
                <a:ea typeface="ＭＳ Ｐゴシック" pitchFamily="34" charset="-128"/>
              </a:rPr>
              <a:t>Гистологическое исследование ткани через </a:t>
            </a:r>
            <a:r>
              <a:rPr lang="ru-RU" altLang="ja-JP" sz="2400" b="1" dirty="0" smtClean="0">
                <a:ea typeface="ＭＳ Ｐゴシック" pitchFamily="34" charset="-128"/>
              </a:rPr>
              <a:t>1,5 года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95536" y="2348880"/>
            <a:ext cx="89289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791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Вагинальное сужение техника</a:t>
            </a:r>
            <a:endParaRPr lang="it-IT" sz="5400" b="1" dirty="0">
              <a:solidFill>
                <a:srgbClr val="F791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dr ciro accardo\Desktop\Vagina\F66124-005-f076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834" y="227162"/>
            <a:ext cx="8382000" cy="6007100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</p:pic>
      <p:sp>
        <p:nvSpPr>
          <p:cNvPr id="10" name="Arco 9"/>
          <p:cNvSpPr/>
          <p:nvPr/>
        </p:nvSpPr>
        <p:spPr>
          <a:xfrm flipV="1">
            <a:off x="3059832" y="2924944"/>
            <a:ext cx="2520280" cy="216024"/>
          </a:xfrm>
          <a:prstGeom prst="arc">
            <a:avLst>
              <a:gd name="adj1" fmla="val 16200000"/>
              <a:gd name="adj2" fmla="val 16100268"/>
            </a:avLst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Arco 11"/>
          <p:cNvSpPr/>
          <p:nvPr/>
        </p:nvSpPr>
        <p:spPr>
          <a:xfrm flipV="1">
            <a:off x="2411760" y="2852936"/>
            <a:ext cx="3888432" cy="360040"/>
          </a:xfrm>
          <a:prstGeom prst="arc">
            <a:avLst>
              <a:gd name="adj1" fmla="val 16200000"/>
              <a:gd name="adj2" fmla="val 16100268"/>
            </a:avLst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3284538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3600" b="1" i="1" dirty="0" smtClean="0">
                <a:solidFill>
                  <a:srgbClr val="F791F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Малоинвазивная перинеопластика</a:t>
            </a:r>
            <a:r>
              <a:rPr lang="ru-RU" sz="4000" b="1" i="1" dirty="0" smtClean="0">
                <a:solidFill>
                  <a:srgbClr val="F791F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  <a:p>
            <a:pPr algn="r">
              <a:defRPr/>
            </a:pPr>
            <a:r>
              <a:rPr lang="ru-RU" sz="2400" b="1" i="1" dirty="0" smtClean="0">
                <a:solidFill>
                  <a:srgbClr val="F791F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Вагинальное сужение: техника </a:t>
            </a:r>
            <a:r>
              <a:rPr lang="ru-RU" sz="2400" b="1" i="1" dirty="0" err="1" smtClean="0">
                <a:solidFill>
                  <a:srgbClr val="F791F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лифтинга</a:t>
            </a:r>
            <a:r>
              <a:rPr lang="ru-RU" sz="2400" b="1" i="1" dirty="0" smtClean="0">
                <a:solidFill>
                  <a:srgbClr val="F791F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перинеальной области</a:t>
            </a:r>
            <a:endParaRPr lang="en-US" sz="2400" b="1" i="1" dirty="0">
              <a:solidFill>
                <a:srgbClr val="F791F9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620687"/>
            <a:ext cx="6444208" cy="5741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620688"/>
            <a:ext cx="6480720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620688"/>
            <a:ext cx="6480720" cy="5730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620688"/>
            <a:ext cx="6480720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620688"/>
            <a:ext cx="6480720" cy="5795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31640" y="620688"/>
            <a:ext cx="6480720" cy="5769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31640" y="620688"/>
            <a:ext cx="6480720" cy="5762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Grp="1" noChangeAspect="1" noChangeArrowheads="1"/>
          </p:cNvPicPr>
          <p:nvPr>
            <p:ph idx="4294967295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59632" y="620688"/>
            <a:ext cx="6480175" cy="578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r ciro accardo\Desktop\Vagina\F66124-005-f076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8382000" cy="6007100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</p:pic>
      <p:sp>
        <p:nvSpPr>
          <p:cNvPr id="5" name="Ovale 4"/>
          <p:cNvSpPr/>
          <p:nvPr/>
        </p:nvSpPr>
        <p:spPr>
          <a:xfrm>
            <a:off x="4139952" y="314096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/>
          <p:cNvSpPr/>
          <p:nvPr/>
        </p:nvSpPr>
        <p:spPr>
          <a:xfrm>
            <a:off x="4139952" y="292494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2843808" y="292494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5436096" y="292494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" name="Connettore 1 9"/>
          <p:cNvCxnSpPr>
            <a:endCxn id="7" idx="5"/>
          </p:cNvCxnSpPr>
          <p:nvPr/>
        </p:nvCxnSpPr>
        <p:spPr>
          <a:xfrm flipH="1" flipV="1">
            <a:off x="2966733" y="3047869"/>
            <a:ext cx="1122303" cy="165107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 flipH="1">
            <a:off x="2915816" y="2924944"/>
            <a:ext cx="1173219" cy="50917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 flipH="1">
            <a:off x="2987824" y="2946035"/>
            <a:ext cx="1173219" cy="50917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>
            <a:stCxn id="8" idx="4"/>
            <a:endCxn id="5" idx="6"/>
          </p:cNvCxnSpPr>
          <p:nvPr/>
        </p:nvCxnSpPr>
        <p:spPr>
          <a:xfrm flipH="1">
            <a:off x="4283968" y="3068960"/>
            <a:ext cx="1224136" cy="144016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>
            <a:stCxn id="8" idx="2"/>
            <a:endCxn id="6" idx="1"/>
          </p:cNvCxnSpPr>
          <p:nvPr/>
        </p:nvCxnSpPr>
        <p:spPr>
          <a:xfrm flipH="1" flipV="1">
            <a:off x="4161043" y="2946035"/>
            <a:ext cx="1275053" cy="50917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>
            <a:stCxn id="5" idx="1"/>
          </p:cNvCxnSpPr>
          <p:nvPr/>
        </p:nvCxnSpPr>
        <p:spPr>
          <a:xfrm flipH="1">
            <a:off x="3419872" y="3162059"/>
            <a:ext cx="741171" cy="410957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/>
        </p:nvCxnSpPr>
        <p:spPr>
          <a:xfrm flipH="1" flipV="1">
            <a:off x="4211961" y="3263893"/>
            <a:ext cx="792087" cy="453139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Picture 2" descr="C:\Users\dr ciro accardo\Desktop\Vagina\F66124-005-f076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8382000" cy="6007100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</p:pic>
      <p:sp>
        <p:nvSpPr>
          <p:cNvPr id="5" name="Ovale 4"/>
          <p:cNvSpPr/>
          <p:nvPr/>
        </p:nvSpPr>
        <p:spPr>
          <a:xfrm>
            <a:off x="4139952" y="314096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/>
          <p:cNvSpPr/>
          <p:nvPr/>
        </p:nvSpPr>
        <p:spPr>
          <a:xfrm>
            <a:off x="4139952" y="292494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2843808" y="292494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5436096" y="292494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" name="Connettore 1 9"/>
          <p:cNvCxnSpPr>
            <a:endCxn id="7" idx="5"/>
          </p:cNvCxnSpPr>
          <p:nvPr/>
        </p:nvCxnSpPr>
        <p:spPr>
          <a:xfrm flipH="1" flipV="1">
            <a:off x="2966733" y="3047869"/>
            <a:ext cx="1122303" cy="165107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 flipH="1">
            <a:off x="2915816" y="2924944"/>
            <a:ext cx="1173219" cy="50917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 flipH="1">
            <a:off x="2987824" y="2946035"/>
            <a:ext cx="1173219" cy="50917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>
            <a:stCxn id="8" idx="4"/>
            <a:endCxn id="5" idx="6"/>
          </p:cNvCxnSpPr>
          <p:nvPr/>
        </p:nvCxnSpPr>
        <p:spPr>
          <a:xfrm flipH="1">
            <a:off x="4283968" y="3068960"/>
            <a:ext cx="1224136" cy="144016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>
            <a:stCxn id="8" idx="2"/>
            <a:endCxn id="6" idx="1"/>
          </p:cNvCxnSpPr>
          <p:nvPr/>
        </p:nvCxnSpPr>
        <p:spPr>
          <a:xfrm flipH="1" flipV="1">
            <a:off x="4161043" y="2946035"/>
            <a:ext cx="1275053" cy="50917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>
            <a:stCxn id="5" idx="1"/>
          </p:cNvCxnSpPr>
          <p:nvPr/>
        </p:nvCxnSpPr>
        <p:spPr>
          <a:xfrm flipH="1">
            <a:off x="3419872" y="3162059"/>
            <a:ext cx="741171" cy="410957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/>
        </p:nvCxnSpPr>
        <p:spPr>
          <a:xfrm flipH="1" flipV="1">
            <a:off x="4211961" y="3263893"/>
            <a:ext cx="792087" cy="453139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e 16"/>
          <p:cNvSpPr/>
          <p:nvPr/>
        </p:nvSpPr>
        <p:spPr>
          <a:xfrm>
            <a:off x="2267744" y="2924944"/>
            <a:ext cx="216024" cy="14401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e 17"/>
          <p:cNvSpPr/>
          <p:nvPr/>
        </p:nvSpPr>
        <p:spPr>
          <a:xfrm>
            <a:off x="5868144" y="2924944"/>
            <a:ext cx="216024" cy="14401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/>
          <p:cNvSpPr/>
          <p:nvPr/>
        </p:nvSpPr>
        <p:spPr>
          <a:xfrm>
            <a:off x="3851920" y="2924944"/>
            <a:ext cx="216024" cy="14401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e 19"/>
          <p:cNvSpPr/>
          <p:nvPr/>
        </p:nvSpPr>
        <p:spPr>
          <a:xfrm>
            <a:off x="4355976" y="2924944"/>
            <a:ext cx="216024" cy="14401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4" name="Connettore 1 23"/>
          <p:cNvCxnSpPr/>
          <p:nvPr/>
        </p:nvCxnSpPr>
        <p:spPr>
          <a:xfrm flipV="1">
            <a:off x="4427984" y="2276872"/>
            <a:ext cx="864096" cy="74117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/>
          <p:cNvCxnSpPr/>
          <p:nvPr/>
        </p:nvCxnSpPr>
        <p:spPr>
          <a:xfrm flipH="1" flipV="1">
            <a:off x="3059832" y="2276872"/>
            <a:ext cx="936104" cy="74117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28"/>
          <p:cNvCxnSpPr>
            <a:stCxn id="19" idx="2"/>
          </p:cNvCxnSpPr>
          <p:nvPr/>
        </p:nvCxnSpPr>
        <p:spPr>
          <a:xfrm flipH="1">
            <a:off x="2339752" y="2996952"/>
            <a:ext cx="1512168" cy="7200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31"/>
          <p:cNvCxnSpPr>
            <a:stCxn id="5" idx="1"/>
          </p:cNvCxnSpPr>
          <p:nvPr/>
        </p:nvCxnSpPr>
        <p:spPr>
          <a:xfrm flipH="1" flipV="1">
            <a:off x="2339752" y="3068960"/>
            <a:ext cx="1821291" cy="93099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1 34"/>
          <p:cNvCxnSpPr>
            <a:stCxn id="18" idx="4"/>
          </p:cNvCxnSpPr>
          <p:nvPr/>
        </p:nvCxnSpPr>
        <p:spPr>
          <a:xfrm flipH="1">
            <a:off x="4283969" y="3068960"/>
            <a:ext cx="1692187" cy="14401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>
            <a:endCxn id="20" idx="6"/>
          </p:cNvCxnSpPr>
          <p:nvPr/>
        </p:nvCxnSpPr>
        <p:spPr>
          <a:xfrm flipH="1">
            <a:off x="4572000" y="2996952"/>
            <a:ext cx="144016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 descr="C:\Users\dr ciro accardo\Desktop\Vagin\female_sup_perineal_pouch1331430449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8208912" cy="6858000"/>
          </a:xfrm>
          <a:prstGeom prst="rect">
            <a:avLst/>
          </a:prstGeom>
          <a:noFill/>
        </p:spPr>
      </p:pic>
      <p:pic>
        <p:nvPicPr>
          <p:cNvPr id="5122" name="Picture 2" descr="C:\Users\dr ciro accardo\Desktop\SUP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5" y="0"/>
            <a:ext cx="8186962" cy="6858000"/>
          </a:xfrm>
          <a:prstGeom prst="rect">
            <a:avLst/>
          </a:prstGeom>
          <a:noFill/>
        </p:spPr>
      </p:pic>
      <p:pic>
        <p:nvPicPr>
          <p:cNvPr id="5123" name="Picture 3" descr="C:\Users\dr ciro accardo\Desktop\SUP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"/>
            <a:ext cx="8208912" cy="6858000"/>
          </a:xfrm>
          <a:prstGeom prst="rect">
            <a:avLst/>
          </a:prstGeom>
          <a:noFill/>
        </p:spPr>
      </p:pic>
      <p:pic>
        <p:nvPicPr>
          <p:cNvPr id="5124" name="Picture 4" descr="C:\Users\dr ciro accardo\Desktop\SUP 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5" y="-19050"/>
            <a:ext cx="8214165" cy="6877050"/>
          </a:xfrm>
          <a:prstGeom prst="rect">
            <a:avLst/>
          </a:prstGeom>
          <a:noFill/>
        </p:spPr>
      </p:pic>
      <p:pic>
        <p:nvPicPr>
          <p:cNvPr id="5125" name="Picture 5" descr="C:\Users\dr ciro accardo\Desktop\SUP 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0"/>
            <a:ext cx="8186962" cy="6858000"/>
          </a:xfrm>
          <a:prstGeom prst="rect">
            <a:avLst/>
          </a:prstGeom>
          <a:noFill/>
        </p:spPr>
      </p:pic>
      <p:pic>
        <p:nvPicPr>
          <p:cNvPr id="5126" name="Picture 6" descr="C:\Users\dr ciro accardo\Desktop\SUP 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3" y="0"/>
            <a:ext cx="8186963" cy="6858000"/>
          </a:xfrm>
          <a:prstGeom prst="rect">
            <a:avLst/>
          </a:prstGeom>
          <a:noFill/>
        </p:spPr>
      </p:pic>
      <p:pic>
        <p:nvPicPr>
          <p:cNvPr id="5127" name="Picture 7" descr="C:\Users\dr ciro accardo\Desktop\SUP 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0"/>
            <a:ext cx="8187831" cy="6858001"/>
          </a:xfrm>
          <a:prstGeom prst="rect">
            <a:avLst/>
          </a:prstGeom>
          <a:noFill/>
        </p:spPr>
      </p:pic>
      <p:pic>
        <p:nvPicPr>
          <p:cNvPr id="5128" name="Picture 8" descr="C:\Users\dr ciro accardo\Desktop\SUP 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7544" y="0"/>
            <a:ext cx="8208911" cy="6858000"/>
          </a:xfrm>
          <a:prstGeom prst="rect">
            <a:avLst/>
          </a:prstGeom>
          <a:noFill/>
        </p:spPr>
      </p:pic>
      <p:pic>
        <p:nvPicPr>
          <p:cNvPr id="5134" name="Picture 14" descr="C:\Users\dr ciro accardo\Desktop\SUP 7 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7543" y="0"/>
            <a:ext cx="8289789" cy="6858000"/>
          </a:xfrm>
          <a:prstGeom prst="rect">
            <a:avLst/>
          </a:prstGeom>
          <a:noFill/>
        </p:spPr>
      </p:pic>
      <p:pic>
        <p:nvPicPr>
          <p:cNvPr id="5135" name="Picture 15" descr="C:\Users\dr ciro accardo\Desktop\SUP 7 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6404" y="0"/>
            <a:ext cx="8392614" cy="6858000"/>
          </a:xfrm>
          <a:prstGeom prst="rect">
            <a:avLst/>
          </a:prstGeom>
          <a:noFill/>
        </p:spPr>
      </p:pic>
      <p:pic>
        <p:nvPicPr>
          <p:cNvPr id="5136" name="Picture 16" descr="C:\Users\dr ciro accardo\Desktop\SUP 8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5535" y="0"/>
            <a:ext cx="8392615" cy="6858001"/>
          </a:xfrm>
          <a:prstGeom prst="rect">
            <a:avLst/>
          </a:prstGeom>
          <a:noFill/>
        </p:spPr>
      </p:pic>
      <p:pic>
        <p:nvPicPr>
          <p:cNvPr id="5137" name="Picture 17" descr="C:\Users\dr ciro accardo\Desktop\SUP 9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5536" y="1"/>
            <a:ext cx="8423569" cy="6858000"/>
          </a:xfrm>
          <a:prstGeom prst="rect">
            <a:avLst/>
          </a:prstGeom>
          <a:noFill/>
        </p:spPr>
      </p:pic>
      <p:pic>
        <p:nvPicPr>
          <p:cNvPr id="5138" name="Picture 18" descr="C:\Users\dr ciro accardo\Desktop\SUP 10 1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95536" y="0"/>
            <a:ext cx="8392614" cy="6858001"/>
          </a:xfrm>
          <a:prstGeom prst="rect">
            <a:avLst/>
          </a:prstGeom>
          <a:noFill/>
        </p:spPr>
      </p:pic>
      <p:pic>
        <p:nvPicPr>
          <p:cNvPr id="5139" name="Picture 19" descr="C:\Users\dr ciro accardo\Desktop\SUP 11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67544" y="0"/>
            <a:ext cx="8208912" cy="6858001"/>
          </a:xfrm>
          <a:prstGeom prst="rect">
            <a:avLst/>
          </a:prstGeom>
          <a:noFill/>
        </p:spPr>
      </p:pic>
      <p:pic>
        <p:nvPicPr>
          <p:cNvPr id="5140" name="Picture 20" descr="C:\Users\dr ciro accardo\Desktop\SUP 12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95536" y="0"/>
            <a:ext cx="8392614" cy="6858001"/>
          </a:xfrm>
          <a:prstGeom prst="rect">
            <a:avLst/>
          </a:prstGeom>
          <a:noFill/>
        </p:spPr>
      </p:pic>
      <p:pic>
        <p:nvPicPr>
          <p:cNvPr id="5141" name="Picture 21" descr="C:\Users\dr ciro accardo\Desktop\SUP 13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95536" y="1"/>
            <a:ext cx="8280920" cy="6858000"/>
          </a:xfrm>
          <a:prstGeom prst="rect">
            <a:avLst/>
          </a:prstGeom>
          <a:noFill/>
        </p:spPr>
      </p:pic>
      <p:pic>
        <p:nvPicPr>
          <p:cNvPr id="5142" name="Picture 22" descr="C:\Users\dr ciro accardo\Desktop\SUP 14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95536" y="1"/>
            <a:ext cx="8280920" cy="6858000"/>
          </a:xfrm>
          <a:prstGeom prst="rect">
            <a:avLst/>
          </a:prstGeom>
          <a:noFill/>
        </p:spPr>
      </p:pic>
      <p:pic>
        <p:nvPicPr>
          <p:cNvPr id="5143" name="Picture 23" descr="C:\Users\dr ciro accardo\Desktop\SUP 15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95536" y="0"/>
            <a:ext cx="8352928" cy="6858000"/>
          </a:xfrm>
          <a:prstGeom prst="rect">
            <a:avLst/>
          </a:prstGeom>
          <a:noFill/>
        </p:spPr>
      </p:pic>
      <p:pic>
        <p:nvPicPr>
          <p:cNvPr id="5144" name="Picture 24" descr="C:\Users\dr ciro accardo\Desktop\SUP 16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67543" y="0"/>
            <a:ext cx="8289789" cy="6858001"/>
          </a:xfrm>
          <a:prstGeom prst="rect">
            <a:avLst/>
          </a:prstGeom>
          <a:noFill/>
        </p:spPr>
      </p:pic>
      <p:pic>
        <p:nvPicPr>
          <p:cNvPr id="5146" name="Picture 26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95536" y="0"/>
            <a:ext cx="84349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7" name="Picture 27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95536" y="0"/>
            <a:ext cx="83529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2" dur="20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7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r ciro accardo\Desktop\Vagin\female_sup_perineal_pouch1331430449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208912" cy="6858000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0"/>
            <a:ext cx="15716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0"/>
            <a:ext cx="144016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reccia circolare a destra 8"/>
          <p:cNvSpPr/>
          <p:nvPr/>
        </p:nvSpPr>
        <p:spPr>
          <a:xfrm rot="15937956">
            <a:off x="4076067" y="1000997"/>
            <a:ext cx="1597506" cy="646738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CasellaDiTesto 5"/>
          <p:cNvSpPr txBox="1">
            <a:spLocks noChangeArrowheads="1"/>
          </p:cNvSpPr>
          <p:nvPr/>
        </p:nvSpPr>
        <p:spPr bwMode="auto">
          <a:xfrm>
            <a:off x="179388" y="333375"/>
            <a:ext cx="54996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 smtClean="0"/>
              <a:t>Вагинальное сужение: результаты</a:t>
            </a:r>
            <a:endParaRPr lang="en-US" sz="2400" b="1" dirty="0"/>
          </a:p>
        </p:txBody>
      </p:sp>
      <p:sp>
        <p:nvSpPr>
          <p:cNvPr id="39938" name="Rettangolo 6"/>
          <p:cNvSpPr>
            <a:spLocks noChangeArrowheads="1"/>
          </p:cNvSpPr>
          <p:nvPr/>
        </p:nvSpPr>
        <p:spPr bwMode="auto">
          <a:xfrm>
            <a:off x="468313" y="2420938"/>
            <a:ext cx="457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chemeClr val="bg2"/>
                </a:solidFill>
              </a:rPr>
              <a:t>Быстрый механический эффект. </a:t>
            </a:r>
          </a:p>
          <a:p>
            <a:r>
              <a:rPr lang="ru-RU" b="1" i="1" dirty="0" smtClean="0">
                <a:solidFill>
                  <a:schemeClr val="bg2"/>
                </a:solidFill>
              </a:rPr>
              <a:t>И эффект стяжения ткани.</a:t>
            </a:r>
            <a:endParaRPr lang="en-US" b="1" i="1" dirty="0">
              <a:solidFill>
                <a:schemeClr val="bg2"/>
              </a:solidFill>
            </a:endParaRPr>
          </a:p>
        </p:txBody>
      </p:sp>
      <p:sp>
        <p:nvSpPr>
          <p:cNvPr id="39939" name="Rettangolo 7"/>
          <p:cNvSpPr>
            <a:spLocks noChangeArrowheads="1"/>
          </p:cNvSpPr>
          <p:nvPr/>
        </p:nvSpPr>
        <p:spPr bwMode="auto">
          <a:xfrm>
            <a:off x="2699792" y="3500439"/>
            <a:ext cx="5328592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ru-RU" b="1" i="1" dirty="0" smtClean="0">
                <a:solidFill>
                  <a:schemeClr val="bg2"/>
                </a:solidFill>
              </a:rPr>
              <a:t>Долговременный эффект.</a:t>
            </a:r>
          </a:p>
          <a:p>
            <a:pPr marL="342900" indent="-342900">
              <a:spcBef>
                <a:spcPct val="20000"/>
              </a:spcBef>
            </a:pPr>
            <a:r>
              <a:rPr lang="ru-RU" b="1" i="1" dirty="0" smtClean="0">
                <a:solidFill>
                  <a:schemeClr val="bg2"/>
                </a:solidFill>
              </a:rPr>
              <a:t>Фиброз тканей остается после</a:t>
            </a:r>
          </a:p>
          <a:p>
            <a:pPr marL="342900" indent="-342900">
              <a:spcBef>
                <a:spcPct val="20000"/>
              </a:spcBef>
            </a:pPr>
            <a:r>
              <a:rPr lang="ru-RU" b="1" i="1" dirty="0" smtClean="0">
                <a:solidFill>
                  <a:schemeClr val="bg2"/>
                </a:solidFill>
              </a:rPr>
              <a:t>рассасывания нити</a:t>
            </a:r>
            <a:endParaRPr lang="en-US" b="1" i="1" dirty="0">
              <a:solidFill>
                <a:schemeClr val="bg2"/>
              </a:solidFill>
            </a:endParaRPr>
          </a:p>
        </p:txBody>
      </p:sp>
      <p:sp>
        <p:nvSpPr>
          <p:cNvPr id="39940" name="Rettangolo 8"/>
          <p:cNvSpPr>
            <a:spLocks noChangeArrowheads="1"/>
          </p:cNvSpPr>
          <p:nvPr/>
        </p:nvSpPr>
        <p:spPr bwMode="auto">
          <a:xfrm>
            <a:off x="5220072" y="4981575"/>
            <a:ext cx="31322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ru-RU" b="1" i="1" dirty="0" err="1" smtClean="0">
                <a:solidFill>
                  <a:schemeClr val="bg2"/>
                </a:solidFill>
              </a:rPr>
              <a:t>Ревитализация</a:t>
            </a:r>
            <a:r>
              <a:rPr lang="ru-RU" b="1" i="1" dirty="0" smtClean="0">
                <a:solidFill>
                  <a:schemeClr val="bg2"/>
                </a:solidFill>
              </a:rPr>
              <a:t> ткани</a:t>
            </a:r>
            <a:endParaRPr lang="en-US" b="1" i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46088" y="2708275"/>
            <a:ext cx="8229600" cy="4525963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ru-RU" sz="4400" b="1" i="1" dirty="0" smtClean="0">
                <a:solidFill>
                  <a:srgbClr val="79797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Спасибо </a:t>
            </a:r>
            <a:r>
              <a:rPr lang="ru-RU" sz="4400" b="1" i="1" smtClean="0">
                <a:solidFill>
                  <a:srgbClr val="79797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 внимание!</a:t>
            </a:r>
            <a:endParaRPr lang="en-US" sz="4400" b="1" i="1" dirty="0" smtClean="0">
              <a:solidFill>
                <a:srgbClr val="79797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692696"/>
            <a:ext cx="8208912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О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пущения и выпадения внутренних половых органов является одной из самых важных гинекологических проблем.</a:t>
            </a:r>
          </a:p>
          <a:p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Среди женщин репродуктивного возраста частота пролапса составляет 15-30 %, а у женщин после 50 лет- 40%. </a:t>
            </a:r>
          </a:p>
          <a:p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Клинические проявления и дисфункции тазовых органов приносят женщинам физические и моральные страдания, негативно влияют на состояние общего здоровья, сексуальную активность, снижают трудоспособность, приводят к депрессии, нервозам, отчужденности личности от общества, разладам в семейной жизни.</a:t>
            </a:r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4568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0"/>
            <a:ext cx="7920880" cy="5632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ru-RU" sz="1800" b="1" dirty="0">
                <a:solidFill>
                  <a:schemeClr val="tx2">
                    <a:lumMod val="50000"/>
                  </a:schemeClr>
                </a:solidFill>
              </a:rPr>
              <a:t>Причины развития пролапса гениталий</a:t>
            </a:r>
            <a:r>
              <a:rPr lang="en-US" sz="1800" b="1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  <a:endParaRPr lang="ru-RU" sz="1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Arial"/>
              <a:buChar char="•"/>
            </a:pPr>
            <a:endParaRPr lang="ru-RU" sz="1800" b="1" dirty="0" smtClean="0">
              <a:solidFill>
                <a:srgbClr val="4D4D4D"/>
              </a:solidFill>
            </a:endParaRPr>
          </a:p>
          <a:p>
            <a:pPr marL="342900" lvl="0" indent="-342900">
              <a:buFont typeface="Arial"/>
              <a:buChar char="•"/>
            </a:pPr>
            <a:r>
              <a:rPr lang="ru-RU" sz="1800" dirty="0" smtClean="0">
                <a:solidFill>
                  <a:srgbClr val="4D4D4D"/>
                </a:solidFill>
              </a:rPr>
              <a:t>Несостоятельность </a:t>
            </a:r>
            <a:r>
              <a:rPr lang="ru-RU" sz="1800" dirty="0">
                <a:solidFill>
                  <a:srgbClr val="4D4D4D"/>
                </a:solidFill>
              </a:rPr>
              <a:t>связочного аппарата матки и тазового дна, к которой приводит родовой травматизм, р</a:t>
            </a:r>
            <a:r>
              <a:rPr lang="en-US" sz="1800" dirty="0" err="1">
                <a:solidFill>
                  <a:srgbClr val="4D4D4D"/>
                </a:solidFill>
              </a:rPr>
              <a:t>оды</a:t>
            </a:r>
            <a:r>
              <a:rPr lang="en-US" sz="1800" dirty="0">
                <a:solidFill>
                  <a:srgbClr val="4D4D4D"/>
                </a:solidFill>
              </a:rPr>
              <a:t> </a:t>
            </a:r>
            <a:r>
              <a:rPr lang="en-US" sz="1800" dirty="0" err="1">
                <a:solidFill>
                  <a:srgbClr val="4D4D4D"/>
                </a:solidFill>
              </a:rPr>
              <a:t>через</a:t>
            </a:r>
            <a:r>
              <a:rPr lang="en-US" sz="1800" dirty="0">
                <a:solidFill>
                  <a:srgbClr val="4D4D4D"/>
                </a:solidFill>
              </a:rPr>
              <a:t> </a:t>
            </a:r>
            <a:r>
              <a:rPr lang="en-US" sz="1800" dirty="0" err="1">
                <a:solidFill>
                  <a:srgbClr val="4D4D4D"/>
                </a:solidFill>
              </a:rPr>
              <a:t>естественные</a:t>
            </a:r>
            <a:r>
              <a:rPr lang="en-US" sz="1800" dirty="0">
                <a:solidFill>
                  <a:srgbClr val="4D4D4D"/>
                </a:solidFill>
              </a:rPr>
              <a:t> </a:t>
            </a:r>
            <a:r>
              <a:rPr lang="en-US" sz="1800" dirty="0" err="1">
                <a:solidFill>
                  <a:srgbClr val="4D4D4D"/>
                </a:solidFill>
              </a:rPr>
              <a:t>родовые</a:t>
            </a:r>
            <a:r>
              <a:rPr lang="en-US" sz="1800" dirty="0">
                <a:solidFill>
                  <a:srgbClr val="4D4D4D"/>
                </a:solidFill>
              </a:rPr>
              <a:t> </a:t>
            </a:r>
            <a:r>
              <a:rPr lang="en-US" sz="1800" dirty="0" err="1">
                <a:solidFill>
                  <a:srgbClr val="4D4D4D"/>
                </a:solidFill>
              </a:rPr>
              <a:t>пути</a:t>
            </a:r>
            <a:r>
              <a:rPr lang="en-US" sz="1800" dirty="0">
                <a:solidFill>
                  <a:srgbClr val="4D4D4D"/>
                </a:solidFill>
              </a:rPr>
              <a:t>, </a:t>
            </a:r>
            <a:r>
              <a:rPr lang="en-US" sz="1800" dirty="0" err="1">
                <a:solidFill>
                  <a:srgbClr val="4D4D4D"/>
                </a:solidFill>
              </a:rPr>
              <a:t>особенно</a:t>
            </a:r>
            <a:r>
              <a:rPr lang="en-US" sz="1800" dirty="0">
                <a:solidFill>
                  <a:srgbClr val="4D4D4D"/>
                </a:solidFill>
              </a:rPr>
              <a:t> </a:t>
            </a:r>
            <a:r>
              <a:rPr lang="en-US" sz="1800" dirty="0" err="1">
                <a:solidFill>
                  <a:srgbClr val="4D4D4D"/>
                </a:solidFill>
              </a:rPr>
              <a:t>если</a:t>
            </a:r>
            <a:r>
              <a:rPr lang="en-US" sz="1800" dirty="0">
                <a:solidFill>
                  <a:srgbClr val="4D4D4D"/>
                </a:solidFill>
              </a:rPr>
              <a:t> </a:t>
            </a:r>
            <a:r>
              <a:rPr lang="en-US" sz="1800" dirty="0" err="1">
                <a:solidFill>
                  <a:srgbClr val="4D4D4D"/>
                </a:solidFill>
              </a:rPr>
              <a:t>их</a:t>
            </a:r>
            <a:r>
              <a:rPr lang="en-US" sz="1800" dirty="0">
                <a:solidFill>
                  <a:srgbClr val="4D4D4D"/>
                </a:solidFill>
              </a:rPr>
              <a:t> </a:t>
            </a:r>
            <a:r>
              <a:rPr lang="en-US" sz="1800" dirty="0" err="1">
                <a:solidFill>
                  <a:srgbClr val="4D4D4D"/>
                </a:solidFill>
              </a:rPr>
              <a:t>было</a:t>
            </a:r>
            <a:r>
              <a:rPr lang="en-US" sz="1800" dirty="0">
                <a:solidFill>
                  <a:srgbClr val="4D4D4D"/>
                </a:solidFill>
              </a:rPr>
              <a:t> 2 </a:t>
            </a:r>
            <a:r>
              <a:rPr lang="en-US" sz="1800" dirty="0" err="1">
                <a:solidFill>
                  <a:srgbClr val="4D4D4D"/>
                </a:solidFill>
              </a:rPr>
              <a:t>и</a:t>
            </a:r>
            <a:r>
              <a:rPr lang="en-US" sz="1800" dirty="0">
                <a:solidFill>
                  <a:srgbClr val="4D4D4D"/>
                </a:solidFill>
              </a:rPr>
              <a:t> </a:t>
            </a:r>
            <a:r>
              <a:rPr lang="en-US" sz="1800" dirty="0" err="1">
                <a:solidFill>
                  <a:srgbClr val="4D4D4D"/>
                </a:solidFill>
              </a:rPr>
              <a:t>больше</a:t>
            </a:r>
            <a:r>
              <a:rPr lang="en-US" sz="1800" dirty="0">
                <a:solidFill>
                  <a:srgbClr val="4D4D4D"/>
                </a:solidFill>
              </a:rPr>
              <a:t>, </a:t>
            </a:r>
            <a:r>
              <a:rPr lang="en-US" sz="1800" dirty="0" err="1">
                <a:solidFill>
                  <a:srgbClr val="4D4D4D"/>
                </a:solidFill>
              </a:rPr>
              <a:t>если</a:t>
            </a:r>
            <a:r>
              <a:rPr lang="en-US" sz="1800" dirty="0">
                <a:solidFill>
                  <a:srgbClr val="4D4D4D"/>
                </a:solidFill>
              </a:rPr>
              <a:t> </a:t>
            </a:r>
            <a:r>
              <a:rPr lang="en-US" sz="1800" dirty="0" err="1">
                <a:solidFill>
                  <a:srgbClr val="4D4D4D"/>
                </a:solidFill>
              </a:rPr>
              <a:t>они</a:t>
            </a:r>
            <a:r>
              <a:rPr lang="en-US" sz="1800" dirty="0">
                <a:solidFill>
                  <a:srgbClr val="4D4D4D"/>
                </a:solidFill>
              </a:rPr>
              <a:t> </a:t>
            </a:r>
            <a:r>
              <a:rPr lang="en-US" sz="1800" dirty="0" err="1">
                <a:solidFill>
                  <a:srgbClr val="4D4D4D"/>
                </a:solidFill>
              </a:rPr>
              <a:t>протекали</a:t>
            </a:r>
            <a:r>
              <a:rPr lang="en-US" sz="1800" dirty="0">
                <a:solidFill>
                  <a:srgbClr val="4D4D4D"/>
                </a:solidFill>
              </a:rPr>
              <a:t> </a:t>
            </a:r>
            <a:r>
              <a:rPr lang="en-US" sz="1800" dirty="0" err="1">
                <a:solidFill>
                  <a:srgbClr val="4D4D4D"/>
                </a:solidFill>
              </a:rPr>
              <a:t>с</a:t>
            </a:r>
            <a:r>
              <a:rPr lang="en-US" sz="1800" dirty="0">
                <a:solidFill>
                  <a:srgbClr val="4D4D4D"/>
                </a:solidFill>
              </a:rPr>
              <a:t> </a:t>
            </a:r>
            <a:r>
              <a:rPr lang="en-US" sz="1800" dirty="0" err="1">
                <a:solidFill>
                  <a:srgbClr val="4D4D4D"/>
                </a:solidFill>
              </a:rPr>
              <a:t>осложнениями</a:t>
            </a:r>
            <a:r>
              <a:rPr lang="en-US" sz="1800" dirty="0">
                <a:solidFill>
                  <a:srgbClr val="4D4D4D"/>
                </a:solidFill>
              </a:rPr>
              <a:t>, </a:t>
            </a:r>
            <a:r>
              <a:rPr lang="en-US" sz="1800" dirty="0" err="1">
                <a:solidFill>
                  <a:srgbClr val="4D4D4D"/>
                </a:solidFill>
              </a:rPr>
              <a:t>с</a:t>
            </a:r>
            <a:r>
              <a:rPr lang="en-US" sz="1800" dirty="0">
                <a:solidFill>
                  <a:srgbClr val="4D4D4D"/>
                </a:solidFill>
              </a:rPr>
              <a:t> </a:t>
            </a:r>
            <a:r>
              <a:rPr lang="en-US" sz="1800" dirty="0" err="1">
                <a:solidFill>
                  <a:srgbClr val="4D4D4D"/>
                </a:solidFill>
              </a:rPr>
              <a:t>большими</a:t>
            </a:r>
            <a:r>
              <a:rPr lang="en-US" sz="1800" dirty="0">
                <a:solidFill>
                  <a:srgbClr val="4D4D4D"/>
                </a:solidFill>
              </a:rPr>
              <a:t> </a:t>
            </a:r>
            <a:r>
              <a:rPr lang="en-US" sz="1800" dirty="0" err="1">
                <a:solidFill>
                  <a:srgbClr val="4D4D4D"/>
                </a:solidFill>
              </a:rPr>
              <a:t>и</a:t>
            </a:r>
            <a:r>
              <a:rPr lang="en-US" sz="1800" dirty="0">
                <a:solidFill>
                  <a:srgbClr val="4D4D4D"/>
                </a:solidFill>
              </a:rPr>
              <a:t> </a:t>
            </a:r>
            <a:r>
              <a:rPr lang="en-US" sz="1800" dirty="0" err="1">
                <a:solidFill>
                  <a:srgbClr val="4D4D4D"/>
                </a:solidFill>
              </a:rPr>
              <a:t>плохо</a:t>
            </a:r>
            <a:r>
              <a:rPr lang="en-US" sz="1800" dirty="0">
                <a:solidFill>
                  <a:srgbClr val="4D4D4D"/>
                </a:solidFill>
              </a:rPr>
              <a:t> </a:t>
            </a:r>
            <a:r>
              <a:rPr lang="en-US" sz="1800" dirty="0" err="1">
                <a:solidFill>
                  <a:srgbClr val="4D4D4D"/>
                </a:solidFill>
              </a:rPr>
              <a:t>заживавшими</a:t>
            </a:r>
            <a:r>
              <a:rPr lang="en-US" sz="1800" dirty="0">
                <a:solidFill>
                  <a:srgbClr val="4D4D4D"/>
                </a:solidFill>
              </a:rPr>
              <a:t> </a:t>
            </a:r>
            <a:r>
              <a:rPr lang="en-US" sz="1800" dirty="0" err="1">
                <a:solidFill>
                  <a:srgbClr val="4D4D4D"/>
                </a:solidFill>
              </a:rPr>
              <a:t>разрывами</a:t>
            </a:r>
            <a:r>
              <a:rPr lang="en-US" sz="1800" dirty="0">
                <a:solidFill>
                  <a:srgbClr val="4D4D4D"/>
                </a:solidFill>
              </a:rPr>
              <a:t>, </a:t>
            </a:r>
            <a:r>
              <a:rPr lang="en-US" sz="1800" dirty="0" err="1">
                <a:solidFill>
                  <a:srgbClr val="4D4D4D"/>
                </a:solidFill>
              </a:rPr>
              <a:t>применением</a:t>
            </a:r>
            <a:r>
              <a:rPr lang="en-US" sz="1800" dirty="0">
                <a:solidFill>
                  <a:srgbClr val="4D4D4D"/>
                </a:solidFill>
              </a:rPr>
              <a:t> </a:t>
            </a:r>
            <a:r>
              <a:rPr lang="en-US" sz="1800" dirty="0" err="1">
                <a:solidFill>
                  <a:srgbClr val="4D4D4D"/>
                </a:solidFill>
              </a:rPr>
              <a:t>акушерских</a:t>
            </a:r>
            <a:r>
              <a:rPr lang="en-US" sz="1800" dirty="0">
                <a:solidFill>
                  <a:srgbClr val="4D4D4D"/>
                </a:solidFill>
              </a:rPr>
              <a:t> </a:t>
            </a:r>
            <a:r>
              <a:rPr lang="en-US" sz="1800" dirty="0" err="1">
                <a:solidFill>
                  <a:srgbClr val="4D4D4D"/>
                </a:solidFill>
              </a:rPr>
              <a:t>щипцов</a:t>
            </a:r>
            <a:r>
              <a:rPr lang="en-US" sz="1800" dirty="0">
                <a:solidFill>
                  <a:srgbClr val="4D4D4D"/>
                </a:solidFill>
              </a:rPr>
              <a:t> </a:t>
            </a:r>
            <a:r>
              <a:rPr lang="en-US" sz="1800" dirty="0" err="1">
                <a:solidFill>
                  <a:srgbClr val="4D4D4D"/>
                </a:solidFill>
              </a:rPr>
              <a:t>и</a:t>
            </a:r>
            <a:r>
              <a:rPr lang="en-US" sz="1800" dirty="0">
                <a:solidFill>
                  <a:srgbClr val="4D4D4D"/>
                </a:solidFill>
              </a:rPr>
              <a:t> </a:t>
            </a:r>
            <a:r>
              <a:rPr lang="en-US" sz="1800" dirty="0" err="1">
                <a:solidFill>
                  <a:srgbClr val="4D4D4D"/>
                </a:solidFill>
              </a:rPr>
              <a:t>т.д</a:t>
            </a:r>
            <a:r>
              <a:rPr lang="en-US" sz="1800" dirty="0">
                <a:solidFill>
                  <a:srgbClr val="4D4D4D"/>
                </a:solidFill>
              </a:rPr>
              <a:t>. </a:t>
            </a:r>
            <a:r>
              <a:rPr lang="ru-RU" sz="1800" dirty="0">
                <a:solidFill>
                  <a:srgbClr val="4D4D4D"/>
                </a:solidFill>
              </a:rPr>
              <a:t>Эстрогенная недостаточность, возрастные изменения мышечной и соединительной ткани.</a:t>
            </a:r>
          </a:p>
          <a:p>
            <a:pPr marL="342900" lvl="0" indent="-342900">
              <a:buFont typeface="Arial"/>
              <a:buChar char="•"/>
            </a:pPr>
            <a:r>
              <a:rPr lang="ru-RU" sz="1800" dirty="0">
                <a:solidFill>
                  <a:srgbClr val="4D4D4D"/>
                </a:solidFill>
              </a:rPr>
              <a:t>Повышенное внутриутробное давление.</a:t>
            </a:r>
            <a:r>
              <a:rPr lang="en-US" sz="1800" dirty="0" err="1">
                <a:solidFill>
                  <a:srgbClr val="4D4D4D"/>
                </a:solidFill>
              </a:rPr>
              <a:t>Тяжелый</a:t>
            </a:r>
            <a:r>
              <a:rPr lang="en-US" sz="1800" dirty="0">
                <a:solidFill>
                  <a:srgbClr val="4D4D4D"/>
                </a:solidFill>
              </a:rPr>
              <a:t> </a:t>
            </a:r>
            <a:r>
              <a:rPr lang="en-US" sz="1800" dirty="0" err="1">
                <a:solidFill>
                  <a:srgbClr val="4D4D4D"/>
                </a:solidFill>
              </a:rPr>
              <a:t>физический</a:t>
            </a:r>
            <a:r>
              <a:rPr lang="en-US" sz="1800" dirty="0">
                <a:solidFill>
                  <a:srgbClr val="4D4D4D"/>
                </a:solidFill>
              </a:rPr>
              <a:t> </a:t>
            </a:r>
            <a:r>
              <a:rPr lang="en-US" sz="1800" dirty="0" err="1">
                <a:solidFill>
                  <a:srgbClr val="4D4D4D"/>
                </a:solidFill>
              </a:rPr>
              <a:t>труд</a:t>
            </a:r>
            <a:r>
              <a:rPr lang="en-US" sz="1800" dirty="0">
                <a:solidFill>
                  <a:srgbClr val="4D4D4D"/>
                </a:solidFill>
              </a:rPr>
              <a:t>, </a:t>
            </a:r>
            <a:r>
              <a:rPr lang="en-US" sz="1800" dirty="0" err="1">
                <a:solidFill>
                  <a:srgbClr val="4D4D4D"/>
                </a:solidFill>
              </a:rPr>
              <a:t>поднятие</a:t>
            </a:r>
            <a:r>
              <a:rPr lang="en-US" sz="1800" dirty="0">
                <a:solidFill>
                  <a:srgbClr val="4D4D4D"/>
                </a:solidFill>
              </a:rPr>
              <a:t> </a:t>
            </a:r>
            <a:r>
              <a:rPr lang="en-US" sz="1800" dirty="0" err="1" smtClean="0">
                <a:solidFill>
                  <a:srgbClr val="4D4D4D"/>
                </a:solidFill>
              </a:rPr>
              <a:t>тяжесте</a:t>
            </a:r>
            <a:r>
              <a:rPr lang="ru-RU" sz="1800" dirty="0" smtClean="0">
                <a:solidFill>
                  <a:srgbClr val="4D4D4D"/>
                </a:solidFill>
              </a:rPr>
              <a:t>й</a:t>
            </a:r>
            <a:r>
              <a:rPr lang="ru-RU" sz="1800" dirty="0">
                <a:solidFill>
                  <a:srgbClr val="4D4D4D"/>
                </a:solidFill>
              </a:rPr>
              <a:t> </a:t>
            </a:r>
            <a:r>
              <a:rPr lang="ru-RU" sz="1800" dirty="0" smtClean="0">
                <a:solidFill>
                  <a:srgbClr val="4D4D4D"/>
                </a:solidFill>
              </a:rPr>
              <a:t>,х</a:t>
            </a:r>
            <a:r>
              <a:rPr lang="en-US" sz="1800" dirty="0" err="1" smtClean="0">
                <a:solidFill>
                  <a:srgbClr val="4D4D4D"/>
                </a:solidFill>
              </a:rPr>
              <a:t>ронический</a:t>
            </a:r>
            <a:r>
              <a:rPr lang="en-US" sz="1800" dirty="0" smtClean="0">
                <a:solidFill>
                  <a:srgbClr val="4D4D4D"/>
                </a:solidFill>
              </a:rPr>
              <a:t> </a:t>
            </a:r>
            <a:r>
              <a:rPr lang="en-US" sz="1800" dirty="0" err="1" smtClean="0">
                <a:solidFill>
                  <a:srgbClr val="4D4D4D"/>
                </a:solidFill>
              </a:rPr>
              <a:t>кашель</a:t>
            </a:r>
            <a:r>
              <a:rPr lang="ru-RU" sz="1800" dirty="0">
                <a:solidFill>
                  <a:srgbClr val="4D4D4D"/>
                </a:solidFill>
              </a:rPr>
              <a:t> </a:t>
            </a:r>
            <a:r>
              <a:rPr lang="ru-RU" sz="1800" dirty="0" smtClean="0">
                <a:solidFill>
                  <a:srgbClr val="4D4D4D"/>
                </a:solidFill>
              </a:rPr>
              <a:t>,х</a:t>
            </a:r>
            <a:r>
              <a:rPr lang="en-US" sz="1800" dirty="0" err="1" smtClean="0">
                <a:solidFill>
                  <a:srgbClr val="4D4D4D"/>
                </a:solidFill>
              </a:rPr>
              <a:t>ронические</a:t>
            </a:r>
            <a:r>
              <a:rPr lang="en-US" sz="1800" dirty="0" smtClean="0">
                <a:solidFill>
                  <a:srgbClr val="4D4D4D"/>
                </a:solidFill>
              </a:rPr>
              <a:t> </a:t>
            </a:r>
            <a:r>
              <a:rPr lang="en-US" sz="1800" dirty="0" err="1" smtClean="0">
                <a:solidFill>
                  <a:srgbClr val="4D4D4D"/>
                </a:solidFill>
              </a:rPr>
              <a:t>запоры</a:t>
            </a:r>
            <a:r>
              <a:rPr lang="ru-RU" sz="1800" dirty="0" smtClean="0">
                <a:solidFill>
                  <a:srgbClr val="4D4D4D"/>
                </a:solidFill>
              </a:rPr>
              <a:t>,</a:t>
            </a:r>
            <a:r>
              <a:rPr lang="en-US" sz="1800" dirty="0" smtClean="0">
                <a:solidFill>
                  <a:srgbClr val="4D4D4D"/>
                </a:solidFill>
              </a:rPr>
              <a:t> </a:t>
            </a:r>
            <a:r>
              <a:rPr lang="ru-RU" sz="1800" dirty="0" smtClean="0">
                <a:solidFill>
                  <a:srgbClr val="4D4D4D"/>
                </a:solidFill>
              </a:rPr>
              <a:t>о</a:t>
            </a:r>
            <a:r>
              <a:rPr lang="en-US" sz="1800" dirty="0" err="1" smtClean="0">
                <a:solidFill>
                  <a:srgbClr val="4D4D4D"/>
                </a:solidFill>
              </a:rPr>
              <a:t>жирение</a:t>
            </a:r>
            <a:r>
              <a:rPr lang="en-US" sz="1800" dirty="0">
                <a:solidFill>
                  <a:srgbClr val="4D4D4D"/>
                </a:solidFill>
              </a:rPr>
              <a:t> </a:t>
            </a:r>
            <a:r>
              <a:rPr lang="ru-RU" sz="1800" dirty="0">
                <a:solidFill>
                  <a:srgbClr val="4D4D4D"/>
                </a:solidFill>
              </a:rPr>
              <a:t>.</a:t>
            </a:r>
          </a:p>
          <a:p>
            <a:pPr marL="342900" lvl="0" indent="-342900">
              <a:buFont typeface="Arial"/>
              <a:buChar char="•"/>
            </a:pPr>
            <a:r>
              <a:rPr lang="ru-RU" sz="1800" dirty="0">
                <a:solidFill>
                  <a:srgbClr val="4D4D4D"/>
                </a:solidFill>
              </a:rPr>
              <a:t>Врожденная </a:t>
            </a:r>
            <a:r>
              <a:rPr lang="ru-RU" sz="1800" dirty="0" err="1">
                <a:solidFill>
                  <a:srgbClr val="4D4D4D"/>
                </a:solidFill>
              </a:rPr>
              <a:t>неостаточность</a:t>
            </a:r>
            <a:r>
              <a:rPr lang="ru-RU" sz="1800" dirty="0">
                <a:solidFill>
                  <a:srgbClr val="4D4D4D"/>
                </a:solidFill>
              </a:rPr>
              <a:t> (дисплазия) соединительной ткани. </a:t>
            </a:r>
            <a:r>
              <a:rPr lang="en-US" sz="1800" dirty="0" err="1">
                <a:solidFill>
                  <a:srgbClr val="4D4D4D"/>
                </a:solidFill>
              </a:rPr>
              <a:t>Наследственность</a:t>
            </a:r>
            <a:r>
              <a:rPr lang="en-US" sz="1800" dirty="0">
                <a:solidFill>
                  <a:srgbClr val="4D4D4D"/>
                </a:solidFill>
              </a:rPr>
              <a:t>. </a:t>
            </a:r>
            <a:r>
              <a:rPr lang="en-US" sz="1800" dirty="0" err="1">
                <a:solidFill>
                  <a:srgbClr val="4D4D4D"/>
                </a:solidFill>
              </a:rPr>
              <a:t>Часто</a:t>
            </a:r>
            <a:r>
              <a:rPr lang="en-US" sz="1800" dirty="0">
                <a:solidFill>
                  <a:srgbClr val="4D4D4D"/>
                </a:solidFill>
              </a:rPr>
              <a:t> </a:t>
            </a:r>
            <a:r>
              <a:rPr lang="en-US" sz="1800" dirty="0" err="1">
                <a:solidFill>
                  <a:srgbClr val="4D4D4D"/>
                </a:solidFill>
              </a:rPr>
              <a:t>это</a:t>
            </a:r>
            <a:r>
              <a:rPr lang="en-US" sz="1800" dirty="0">
                <a:solidFill>
                  <a:srgbClr val="4D4D4D"/>
                </a:solidFill>
              </a:rPr>
              <a:t> </a:t>
            </a:r>
            <a:r>
              <a:rPr lang="en-US" sz="1800" dirty="0" err="1">
                <a:solidFill>
                  <a:srgbClr val="4D4D4D"/>
                </a:solidFill>
              </a:rPr>
              <a:t>связано</a:t>
            </a:r>
            <a:r>
              <a:rPr lang="en-US" sz="1800" dirty="0">
                <a:solidFill>
                  <a:srgbClr val="4D4D4D"/>
                </a:solidFill>
              </a:rPr>
              <a:t> </a:t>
            </a:r>
            <a:r>
              <a:rPr lang="en-US" sz="1800" dirty="0" err="1">
                <a:solidFill>
                  <a:srgbClr val="4D4D4D"/>
                </a:solidFill>
              </a:rPr>
              <a:t>с</a:t>
            </a:r>
            <a:r>
              <a:rPr lang="en-US" sz="1800" dirty="0">
                <a:solidFill>
                  <a:srgbClr val="4D4D4D"/>
                </a:solidFill>
              </a:rPr>
              <a:t> </a:t>
            </a:r>
            <a:r>
              <a:rPr lang="en-US" sz="1800" dirty="0" err="1">
                <a:solidFill>
                  <a:srgbClr val="4D4D4D"/>
                </a:solidFill>
              </a:rPr>
              <a:t>особенностями</a:t>
            </a:r>
            <a:r>
              <a:rPr lang="en-US" sz="1800" dirty="0">
                <a:solidFill>
                  <a:srgbClr val="4D4D4D"/>
                </a:solidFill>
              </a:rPr>
              <a:t> </a:t>
            </a:r>
            <a:r>
              <a:rPr lang="en-US" sz="1800" dirty="0" err="1">
                <a:solidFill>
                  <a:srgbClr val="4D4D4D"/>
                </a:solidFill>
              </a:rPr>
              <a:t>строения</a:t>
            </a:r>
            <a:r>
              <a:rPr lang="en-US" sz="1800" dirty="0">
                <a:solidFill>
                  <a:srgbClr val="4D4D4D"/>
                </a:solidFill>
              </a:rPr>
              <a:t> </a:t>
            </a:r>
            <a:r>
              <a:rPr lang="en-US" sz="1800" dirty="0" err="1">
                <a:solidFill>
                  <a:srgbClr val="4D4D4D"/>
                </a:solidFill>
              </a:rPr>
              <a:t>соединительной</a:t>
            </a:r>
            <a:r>
              <a:rPr lang="en-US" sz="1800" dirty="0">
                <a:solidFill>
                  <a:srgbClr val="4D4D4D"/>
                </a:solidFill>
              </a:rPr>
              <a:t> </a:t>
            </a:r>
            <a:r>
              <a:rPr lang="en-US" sz="1800" dirty="0" err="1">
                <a:solidFill>
                  <a:srgbClr val="4D4D4D"/>
                </a:solidFill>
              </a:rPr>
              <a:t>ткани</a:t>
            </a:r>
            <a:r>
              <a:rPr lang="en-US" sz="1800" dirty="0">
                <a:solidFill>
                  <a:srgbClr val="4D4D4D"/>
                </a:solidFill>
              </a:rPr>
              <a:t>, </a:t>
            </a:r>
            <a:r>
              <a:rPr lang="en-US" sz="1800" dirty="0" err="1">
                <a:solidFill>
                  <a:srgbClr val="4D4D4D"/>
                </a:solidFill>
              </a:rPr>
              <a:t>входящей</a:t>
            </a:r>
            <a:r>
              <a:rPr lang="en-US" sz="1800" dirty="0">
                <a:solidFill>
                  <a:srgbClr val="4D4D4D"/>
                </a:solidFill>
              </a:rPr>
              <a:t> </a:t>
            </a:r>
            <a:r>
              <a:rPr lang="en-US" sz="1800" dirty="0" err="1">
                <a:solidFill>
                  <a:srgbClr val="4D4D4D"/>
                </a:solidFill>
              </a:rPr>
              <a:t>в</a:t>
            </a:r>
            <a:r>
              <a:rPr lang="en-US" sz="1800" dirty="0">
                <a:solidFill>
                  <a:srgbClr val="4D4D4D"/>
                </a:solidFill>
              </a:rPr>
              <a:t> </a:t>
            </a:r>
            <a:r>
              <a:rPr lang="en-US" sz="1800" dirty="0" err="1">
                <a:solidFill>
                  <a:srgbClr val="4D4D4D"/>
                </a:solidFill>
              </a:rPr>
              <a:t>состав</a:t>
            </a:r>
            <a:r>
              <a:rPr lang="en-US" sz="1800" dirty="0">
                <a:solidFill>
                  <a:srgbClr val="4D4D4D"/>
                </a:solidFill>
              </a:rPr>
              <a:t> </a:t>
            </a:r>
            <a:r>
              <a:rPr lang="en-US" sz="1800" dirty="0" err="1">
                <a:solidFill>
                  <a:srgbClr val="4D4D4D"/>
                </a:solidFill>
              </a:rPr>
              <a:t>связок</a:t>
            </a:r>
            <a:r>
              <a:rPr lang="en-US" sz="1800" dirty="0">
                <a:solidFill>
                  <a:srgbClr val="4D4D4D"/>
                </a:solidFill>
              </a:rPr>
              <a:t>, </a:t>
            </a:r>
            <a:r>
              <a:rPr lang="en-US" sz="1800" dirty="0" err="1">
                <a:solidFill>
                  <a:srgbClr val="4D4D4D"/>
                </a:solidFill>
              </a:rPr>
              <a:t>которая</a:t>
            </a:r>
            <a:r>
              <a:rPr lang="en-US" sz="1800" dirty="0">
                <a:solidFill>
                  <a:srgbClr val="4D4D4D"/>
                </a:solidFill>
              </a:rPr>
              <a:t> </a:t>
            </a:r>
            <a:r>
              <a:rPr lang="en-US" sz="1800" dirty="0" err="1">
                <a:solidFill>
                  <a:srgbClr val="4D4D4D"/>
                </a:solidFill>
              </a:rPr>
              <a:t>склонна</a:t>
            </a:r>
            <a:r>
              <a:rPr lang="en-US" sz="1800" dirty="0">
                <a:solidFill>
                  <a:srgbClr val="4D4D4D"/>
                </a:solidFill>
              </a:rPr>
              <a:t> </a:t>
            </a:r>
            <a:r>
              <a:rPr lang="en-US" sz="1800" dirty="0" err="1">
                <a:solidFill>
                  <a:srgbClr val="4D4D4D"/>
                </a:solidFill>
              </a:rPr>
              <a:t>к</a:t>
            </a:r>
            <a:r>
              <a:rPr lang="en-US" sz="1800" dirty="0">
                <a:solidFill>
                  <a:srgbClr val="4D4D4D"/>
                </a:solidFill>
              </a:rPr>
              <a:t> </a:t>
            </a:r>
            <a:r>
              <a:rPr lang="en-US" sz="1800" dirty="0" err="1">
                <a:solidFill>
                  <a:srgbClr val="4D4D4D"/>
                </a:solidFill>
              </a:rPr>
              <a:t>растяжениям</a:t>
            </a:r>
            <a:r>
              <a:rPr lang="en-US" sz="1800" dirty="0">
                <a:solidFill>
                  <a:srgbClr val="4D4D4D"/>
                </a:solidFill>
              </a:rPr>
              <a:t> </a:t>
            </a:r>
            <a:r>
              <a:rPr lang="en-US" sz="1800" dirty="0" err="1">
                <a:solidFill>
                  <a:srgbClr val="4D4D4D"/>
                </a:solidFill>
              </a:rPr>
              <a:t>или</a:t>
            </a:r>
            <a:r>
              <a:rPr lang="en-US" sz="1800" dirty="0">
                <a:solidFill>
                  <a:srgbClr val="4D4D4D"/>
                </a:solidFill>
              </a:rPr>
              <a:t> </a:t>
            </a:r>
            <a:r>
              <a:rPr lang="en-US" sz="1800" dirty="0" err="1">
                <a:solidFill>
                  <a:srgbClr val="4D4D4D"/>
                </a:solidFill>
              </a:rPr>
              <a:t>разрывам</a:t>
            </a:r>
            <a:r>
              <a:rPr lang="ru-RU" sz="1800" dirty="0">
                <a:solidFill>
                  <a:srgbClr val="4D4D4D"/>
                </a:solidFill>
              </a:rPr>
              <a:t>. Частое сочетание пролапса с грыжами другой локализации, спланхноптозом, варикозной болезнью, </a:t>
            </a:r>
            <a:r>
              <a:rPr lang="ru-RU" sz="1800" dirty="0" err="1">
                <a:solidFill>
                  <a:srgbClr val="4D4D4D"/>
                </a:solidFill>
              </a:rPr>
              <a:t>гипермобильностью</a:t>
            </a:r>
            <a:r>
              <a:rPr lang="ru-RU" sz="1800" dirty="0">
                <a:solidFill>
                  <a:srgbClr val="4D4D4D"/>
                </a:solidFill>
              </a:rPr>
              <a:t> суставов указывает на возможность генетически детерминированной дисплазии соединительной ткани</a:t>
            </a:r>
            <a:r>
              <a:rPr lang="ru-RU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648096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AutoShape 2"/>
          <p:cNvSpPr>
            <a:spLocks noChangeArrowheads="1"/>
          </p:cNvSpPr>
          <p:nvPr/>
        </p:nvSpPr>
        <p:spPr bwMode="auto">
          <a:xfrm>
            <a:off x="2438400" y="7086600"/>
            <a:ext cx="1600200" cy="3810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/>
          </a:p>
        </p:txBody>
      </p:sp>
      <p:sp>
        <p:nvSpPr>
          <p:cNvPr id="13314" name="CasellaDiTesto 20"/>
          <p:cNvSpPr txBox="1">
            <a:spLocks noChangeArrowheads="1"/>
          </p:cNvSpPr>
          <p:nvPr/>
        </p:nvSpPr>
        <p:spPr bwMode="auto">
          <a:xfrm>
            <a:off x="611188" y="1401763"/>
            <a:ext cx="80645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dirty="0" smtClean="0">
                <a:solidFill>
                  <a:schemeClr val="bg2"/>
                </a:solidFill>
              </a:rPr>
              <a:t>Увеличение средней продолжительности жизни и числа женщин среднего возраста диктует нам необходимость улучшения качества жизни. Это подразумевает </a:t>
            </a:r>
            <a:r>
              <a:rPr lang="ru-RU" sz="2800" dirty="0" err="1" smtClean="0">
                <a:solidFill>
                  <a:schemeClr val="bg2"/>
                </a:solidFill>
              </a:rPr>
              <a:t>ревитализацию</a:t>
            </a:r>
            <a:r>
              <a:rPr lang="ru-RU" sz="2800" dirty="0" smtClean="0">
                <a:solidFill>
                  <a:schemeClr val="bg2"/>
                </a:solidFill>
              </a:rPr>
              <a:t> клеточных структур не только на лице , но и других областей , включая </a:t>
            </a:r>
            <a:r>
              <a:rPr lang="ru-RU" sz="2800" dirty="0" err="1" smtClean="0">
                <a:solidFill>
                  <a:schemeClr val="bg2"/>
                </a:solidFill>
              </a:rPr>
              <a:t>вульварную</a:t>
            </a:r>
            <a:r>
              <a:rPr lang="ru-RU" sz="2800" dirty="0" smtClean="0">
                <a:solidFill>
                  <a:schemeClr val="bg2"/>
                </a:solidFill>
              </a:rPr>
              <a:t> область. </a:t>
            </a:r>
            <a:endParaRPr lang="en-US" sz="2800" dirty="0">
              <a:solidFill>
                <a:schemeClr val="bg2"/>
              </a:solidFill>
            </a:endParaRPr>
          </a:p>
          <a:p>
            <a:pPr algn="ctr"/>
            <a:endParaRPr lang="it-IT" sz="2800" dirty="0">
              <a:solidFill>
                <a:schemeClr val="bg2"/>
              </a:solidFill>
            </a:endParaRPr>
          </a:p>
          <a:p>
            <a:pPr algn="ctr"/>
            <a:endParaRPr lang="it-IT" sz="2800" dirty="0">
              <a:solidFill>
                <a:schemeClr val="bg2"/>
              </a:solidFill>
            </a:endParaRPr>
          </a:p>
        </p:txBody>
      </p:sp>
      <p:pic>
        <p:nvPicPr>
          <p:cNvPr id="13315" name="Picture 2" descr="http://www.radiof2.unina.it/wp-content/uploads/simbolo-donn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950" y="4797425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AutoShape 2"/>
          <p:cNvSpPr>
            <a:spLocks noChangeArrowheads="1"/>
          </p:cNvSpPr>
          <p:nvPr/>
        </p:nvSpPr>
        <p:spPr bwMode="auto">
          <a:xfrm>
            <a:off x="2438400" y="7086600"/>
            <a:ext cx="1600200" cy="3810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/>
          </a:p>
        </p:txBody>
      </p:sp>
      <p:sp>
        <p:nvSpPr>
          <p:cNvPr id="15362" name="CasellaDiTesto 6"/>
          <p:cNvSpPr txBox="1">
            <a:spLocks noChangeArrowheads="1"/>
          </p:cNvSpPr>
          <p:nvPr/>
        </p:nvSpPr>
        <p:spPr bwMode="auto">
          <a:xfrm>
            <a:off x="1348132" y="1007418"/>
            <a:ext cx="6445675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b="1" i="1" dirty="0" smtClean="0">
                <a:solidFill>
                  <a:schemeClr val="bg2"/>
                </a:solidFill>
              </a:rPr>
              <a:t>Из желания понять, что необходимо женщине, </a:t>
            </a:r>
          </a:p>
          <a:p>
            <a:pPr algn="ctr">
              <a:lnSpc>
                <a:spcPct val="200000"/>
              </a:lnSpc>
            </a:pPr>
            <a:r>
              <a:rPr lang="ru-RU" b="1" i="1" dirty="0" smtClean="0">
                <a:solidFill>
                  <a:schemeClr val="bg2"/>
                </a:solidFill>
              </a:rPr>
              <a:t>и родилась тема…</a:t>
            </a:r>
            <a:endParaRPr lang="it-IT" b="1" i="1" dirty="0">
              <a:solidFill>
                <a:schemeClr val="bg2"/>
              </a:solidFill>
            </a:endParaRPr>
          </a:p>
          <a:p>
            <a:pPr algn="ctr">
              <a:lnSpc>
                <a:spcPct val="200000"/>
              </a:lnSpc>
            </a:pPr>
            <a:r>
              <a:rPr lang="ru-RU" sz="4000" b="1" i="1" dirty="0" smtClean="0">
                <a:solidFill>
                  <a:srgbClr val="F791F9"/>
                </a:solidFill>
              </a:rPr>
              <a:t>Вагинальное сужение</a:t>
            </a:r>
            <a:endParaRPr lang="it-IT" sz="4000" b="1" i="1" dirty="0">
              <a:solidFill>
                <a:srgbClr val="F791F9"/>
              </a:solidFill>
            </a:endParaRPr>
          </a:p>
          <a:p>
            <a:pPr algn="ctr">
              <a:lnSpc>
                <a:spcPct val="200000"/>
              </a:lnSpc>
            </a:pPr>
            <a:endParaRPr lang="it-IT" b="1" i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5"/>
          <p:cNvPicPr>
            <a:picLocks noChangeAspect="1" noChangeArrowheads="1"/>
          </p:cNvPicPr>
          <p:nvPr/>
        </p:nvPicPr>
        <p:blipFill>
          <a:blip r:embed="rId2" cstate="print"/>
          <a:srcRect l="13281" t="21463" r="10661" b="15364"/>
          <a:stretch>
            <a:fillRect/>
          </a:stretch>
        </p:blipFill>
        <p:spPr bwMode="auto">
          <a:xfrm>
            <a:off x="539750" y="1125538"/>
            <a:ext cx="7850188" cy="488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CasellaDiTesto 2"/>
          <p:cNvSpPr txBox="1">
            <a:spLocks noChangeArrowheads="1"/>
          </p:cNvSpPr>
          <p:nvPr/>
        </p:nvSpPr>
        <p:spPr bwMode="auto">
          <a:xfrm>
            <a:off x="467544" y="476672"/>
            <a:ext cx="75433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Малоинвазивная перинеопластика</a:t>
            </a:r>
            <a:r>
              <a:rPr lang="ru-RU" sz="2400" b="1" dirty="0" smtClean="0"/>
              <a:t>: </a:t>
            </a:r>
            <a:r>
              <a:rPr lang="ru-RU" sz="2400" b="1" dirty="0" err="1"/>
              <a:t>П</a:t>
            </a:r>
            <a:r>
              <a:rPr lang="ru-RU" sz="2400" b="1" dirty="0" err="1" smtClean="0"/>
              <a:t>оказаниия</a:t>
            </a:r>
            <a:r>
              <a:rPr lang="ru-RU" sz="2400" b="1" dirty="0" smtClean="0"/>
              <a:t> </a:t>
            </a:r>
            <a:endParaRPr lang="it-IT" sz="2400" b="1" dirty="0"/>
          </a:p>
        </p:txBody>
      </p:sp>
      <p:sp>
        <p:nvSpPr>
          <p:cNvPr id="18434" name="CasellaDiTesto 3"/>
          <p:cNvSpPr txBox="1">
            <a:spLocks noChangeArrowheads="1"/>
          </p:cNvSpPr>
          <p:nvPr/>
        </p:nvSpPr>
        <p:spPr bwMode="auto">
          <a:xfrm>
            <a:off x="323528" y="908720"/>
            <a:ext cx="8532813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Малоинвазивная перинеопластика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с использованием нити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Дермафил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кардинальное решение в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антивозрастной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и восстановительной терапии вагинальной ткани. </a:t>
            </a:r>
            <a:endParaRPr lang="en-US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Показания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Деформация промежности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Зияние половой щели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Дискомфорт при половой жизни ( невозможность сократить           мышцы тазового дна) 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Снижение сексуальной удовлетворенности   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Увеличение частоты инфекционных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поражений вульвы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Возрастные изменения</a:t>
            </a:r>
          </a:p>
          <a:p>
            <a:pPr>
              <a:buFontTx/>
              <a:buChar char="-"/>
            </a:pPr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it-IT" b="1" dirty="0">
              <a:solidFill>
                <a:srgbClr val="F791F9"/>
              </a:solidFill>
            </a:endParaRPr>
          </a:p>
          <a:p>
            <a:endParaRPr lang="it-IT" dirty="0">
              <a:solidFill>
                <a:srgbClr val="F791F9"/>
              </a:solidFill>
            </a:endParaRPr>
          </a:p>
          <a:p>
            <a:endParaRPr lang="it-IT" dirty="0">
              <a:solidFill>
                <a:schemeClr val="bg2"/>
              </a:solidFill>
            </a:endParaRPr>
          </a:p>
          <a:p>
            <a:endParaRPr lang="it-IT" dirty="0">
              <a:solidFill>
                <a:schemeClr val="bg2"/>
              </a:solidFill>
            </a:endParaRPr>
          </a:p>
          <a:p>
            <a:endParaRPr lang="it-IT" dirty="0">
              <a:solidFill>
                <a:schemeClr val="bg2"/>
              </a:solidFill>
            </a:endParaRPr>
          </a:p>
          <a:p>
            <a:endParaRPr lang="it-IT" dirty="0">
              <a:solidFill>
                <a:schemeClr val="bg2"/>
              </a:solidFill>
            </a:endParaRPr>
          </a:p>
          <a:p>
            <a:r>
              <a:rPr lang="it-IT" dirty="0">
                <a:solidFill>
                  <a:schemeClr val="bg2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5945</TotalTime>
  <Words>1762</Words>
  <Application>Microsoft Office PowerPoint</Application>
  <PresentationFormat>Экран (4:3)</PresentationFormat>
  <Paragraphs>227</Paragraphs>
  <Slides>36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Verve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Pazienti  antiaging center</dc:title>
  <dc:creator>iTS</dc:creator>
  <cp:lastModifiedBy>Олег</cp:lastModifiedBy>
  <cp:revision>322</cp:revision>
  <dcterms:created xsi:type="dcterms:W3CDTF">2011-09-01T13:26:30Z</dcterms:created>
  <dcterms:modified xsi:type="dcterms:W3CDTF">2014-03-25T10:54:59Z</dcterms:modified>
</cp:coreProperties>
</file>